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6" r:id="rId5"/>
    <p:sldMasterId id="2147483679" r:id="rId6"/>
  </p:sldMasterIdLst>
  <p:notesMasterIdLst>
    <p:notesMasterId r:id="rId57"/>
  </p:notesMasterIdLst>
  <p:sldIdLst>
    <p:sldId id="256" r:id="rId7"/>
    <p:sldId id="535" r:id="rId8"/>
    <p:sldId id="518" r:id="rId9"/>
    <p:sldId id="519" r:id="rId10"/>
    <p:sldId id="403" r:id="rId11"/>
    <p:sldId id="331" r:id="rId12"/>
    <p:sldId id="508" r:id="rId13"/>
    <p:sldId id="280" r:id="rId14"/>
    <p:sldId id="345" r:id="rId15"/>
    <p:sldId id="398" r:id="rId16"/>
    <p:sldId id="399" r:id="rId17"/>
    <p:sldId id="400" r:id="rId18"/>
    <p:sldId id="401" r:id="rId19"/>
    <p:sldId id="511" r:id="rId20"/>
    <p:sldId id="570" r:id="rId21"/>
    <p:sldId id="540" r:id="rId22"/>
    <p:sldId id="406" r:id="rId23"/>
    <p:sldId id="513" r:id="rId24"/>
    <p:sldId id="413" r:id="rId25"/>
    <p:sldId id="412" r:id="rId26"/>
    <p:sldId id="565" r:id="rId27"/>
    <p:sldId id="575" r:id="rId28"/>
    <p:sldId id="576" r:id="rId29"/>
    <p:sldId id="579" r:id="rId30"/>
    <p:sldId id="578" r:id="rId31"/>
    <p:sldId id="541" r:id="rId32"/>
    <p:sldId id="558" r:id="rId33"/>
    <p:sldId id="537" r:id="rId34"/>
    <p:sldId id="425" r:id="rId35"/>
    <p:sldId id="560" r:id="rId36"/>
    <p:sldId id="561" r:id="rId37"/>
    <p:sldId id="431" r:id="rId38"/>
    <p:sldId id="532" r:id="rId39"/>
    <p:sldId id="571" r:id="rId40"/>
    <p:sldId id="572" r:id="rId41"/>
    <p:sldId id="352" r:id="rId42"/>
    <p:sldId id="422" r:id="rId43"/>
    <p:sldId id="563" r:id="rId44"/>
    <p:sldId id="573" r:id="rId45"/>
    <p:sldId id="574" r:id="rId46"/>
    <p:sldId id="564" r:id="rId47"/>
    <p:sldId id="580" r:id="rId48"/>
    <p:sldId id="566" r:id="rId49"/>
    <p:sldId id="559" r:id="rId50"/>
    <p:sldId id="538" r:id="rId51"/>
    <p:sldId id="536" r:id="rId52"/>
    <p:sldId id="581" r:id="rId53"/>
    <p:sldId id="319" r:id="rId54"/>
    <p:sldId id="330" r:id="rId55"/>
    <p:sldId id="557" r:id="rId56"/>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a Carnelli" initials="MC" lastIdx="8" clrIdx="0">
    <p:extLst>
      <p:ext uri="{19B8F6BF-5375-455C-9EA6-DF929625EA0E}">
        <p15:presenceInfo xmlns:p15="http://schemas.microsoft.com/office/powerpoint/2012/main" userId="S::mcarnelli@worldbank.org::5f7ed33b-aa67-4fcd-8231-987a2fc1a80d" providerId="AD"/>
      </p:ext>
    </p:extLst>
  </p:cmAuthor>
  <p:cmAuthor id="2" name="Halsey Rogers" initials="HR" lastIdx="25" clrIdx="1">
    <p:extLst>
      <p:ext uri="{19B8F6BF-5375-455C-9EA6-DF929625EA0E}">
        <p15:presenceInfo xmlns:p15="http://schemas.microsoft.com/office/powerpoint/2012/main" userId="S::hrogers@worldbank.org::89fdcd76-7d5c-4fd7-a899-589b49b9046f" providerId="AD"/>
      </p:ext>
    </p:extLst>
  </p:cmAuthor>
  <p:cmAuthor id="3" name="Sergio Venegas Marin" initials="SVM" lastIdx="20" clrIdx="2">
    <p:extLst>
      <p:ext uri="{19B8F6BF-5375-455C-9EA6-DF929625EA0E}">
        <p15:presenceInfo xmlns:p15="http://schemas.microsoft.com/office/powerpoint/2012/main" userId="S::svenegasmarin@worldbank.org::dddcb69e-0f72-49c9-b117-8704eb84726f" providerId="AD"/>
      </p:ext>
    </p:extLst>
  </p:cmAuthor>
  <p:cmAuthor id="4" name="Brian William Stacy" initials="BWS" lastIdx="2" clrIdx="3">
    <p:extLst>
      <p:ext uri="{19B8F6BF-5375-455C-9EA6-DF929625EA0E}">
        <p15:presenceInfo xmlns:p15="http://schemas.microsoft.com/office/powerpoint/2012/main" userId="S::bstacy@worldbank.org::fd07b841-3130-410c-a8d3-61df16c2fb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606"/>
    <a:srgbClr val="2BF0F5"/>
    <a:srgbClr val="FF0000"/>
    <a:srgbClr val="85C546"/>
    <a:srgbClr val="F8CB8F"/>
    <a:srgbClr val="F4F5F9"/>
    <a:srgbClr val="BFBFBF"/>
    <a:srgbClr val="254061"/>
    <a:srgbClr val="4F81BD"/>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C592D8-9637-441F-A0B3-2EFD7E8EFE2F}" v="39" dt="2023-02-13T20:26:58.35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856" autoAdjust="0"/>
  </p:normalViewPr>
  <p:slideViewPr>
    <p:cSldViewPr snapToGrid="0">
      <p:cViewPr varScale="1">
        <p:scale>
          <a:sx n="35" d="100"/>
          <a:sy n="35" d="100"/>
        </p:scale>
        <p:origin x="606" y="54"/>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451C7743-FF1B-4599-B423-73544DF5F7DA}" type="datetimeFigureOut">
              <a:rPr lang="en-US" smtClean="0"/>
              <a:t>11/20/2023</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C9F9C8C2-FF31-4CEA-B667-6388E482CAF1}" type="slidenum">
              <a:rPr lang="en-US" smtClean="0"/>
              <a:t>‹#›</a:t>
            </a:fld>
            <a:endParaRPr lang="en-US"/>
          </a:p>
        </p:txBody>
      </p:sp>
    </p:spTree>
    <p:extLst>
      <p:ext uri="{BB962C8B-B14F-4D97-AF65-F5344CB8AC3E}">
        <p14:creationId xmlns:p14="http://schemas.microsoft.com/office/powerpoint/2010/main" val="2125754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Thank you </a:t>
            </a:r>
            <a:r>
              <a:rPr lang="en-US" dirty="0"/>
              <a:t>all for joining us today.  </a:t>
            </a:r>
          </a:p>
        </p:txBody>
      </p:sp>
      <p:sp>
        <p:nvSpPr>
          <p:cNvPr id="4" name="Slide Number Placeholder 3"/>
          <p:cNvSpPr>
            <a:spLocks noGrp="1"/>
          </p:cNvSpPr>
          <p:nvPr>
            <p:ph type="sldNum" sz="quarter" idx="5"/>
          </p:nvPr>
        </p:nvSpPr>
        <p:spPr/>
        <p:txBody>
          <a:bodyPr/>
          <a:lstStyle/>
          <a:p>
            <a:fld id="{C9F9C8C2-FF31-4CEA-B667-6388E482CAF1}" type="slidenum">
              <a:rPr lang="en-US" smtClean="0"/>
              <a:t>1</a:t>
            </a:fld>
            <a:endParaRPr lang="en-US"/>
          </a:p>
        </p:txBody>
      </p:sp>
    </p:spTree>
    <p:extLst>
      <p:ext uri="{BB962C8B-B14F-4D97-AF65-F5344CB8AC3E}">
        <p14:creationId xmlns:p14="http://schemas.microsoft.com/office/powerpoint/2010/main" val="400870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teachers</a:t>
            </a:r>
            <a:r>
              <a:rPr lang="en-US" dirty="0"/>
              <a:t>:  learning depends on having prepared, motivated, well-supported teachers in the classrooms engaging the students.</a:t>
            </a:r>
          </a:p>
          <a:p>
            <a:endParaRPr lang="en-US" dirty="0"/>
          </a:p>
          <a:p>
            <a:r>
              <a:rPr lang="en-US" dirty="0"/>
              <a:t>We also have to talk about   </a:t>
            </a:r>
          </a:p>
          <a:p>
            <a:endParaRPr lang="en-US" dirty="0"/>
          </a:p>
          <a:p>
            <a:r>
              <a:rPr lang="en-US" dirty="0"/>
              <a:t>CLICK</a:t>
            </a:r>
          </a:p>
        </p:txBody>
      </p:sp>
      <p:sp>
        <p:nvSpPr>
          <p:cNvPr id="4" name="Slide Number Placeholder 3"/>
          <p:cNvSpPr>
            <a:spLocks noGrp="1"/>
          </p:cNvSpPr>
          <p:nvPr>
            <p:ph type="sldNum" sz="quarter" idx="10"/>
          </p:nvPr>
        </p:nvSpPr>
        <p:spPr/>
        <p:txBody>
          <a:bodyPr/>
          <a:lstStyle/>
          <a:p>
            <a:fld id="{411C2F6E-D7AB-6543-AAEB-325E43451396}" type="slidenum">
              <a:rPr lang="en-US" smtClean="0"/>
              <a:t>10</a:t>
            </a:fld>
            <a:endParaRPr lang="en-US"/>
          </a:p>
        </p:txBody>
      </p:sp>
    </p:spTree>
    <p:extLst>
      <p:ext uri="{BB962C8B-B14F-4D97-AF65-F5344CB8AC3E}">
        <p14:creationId xmlns:p14="http://schemas.microsoft.com/office/powerpoint/2010/main" val="3722447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school inputs and infrastructure—</a:t>
            </a:r>
            <a:r>
              <a:rPr lang="en-US" b="0" dirty="0"/>
              <a:t>whether schools have them, and whether they improve the teaching and learning process.</a:t>
            </a:r>
            <a:endParaRPr lang="en-US" dirty="0"/>
          </a:p>
        </p:txBody>
      </p:sp>
      <p:sp>
        <p:nvSpPr>
          <p:cNvPr id="4" name="Slide Number Placeholder 3"/>
          <p:cNvSpPr>
            <a:spLocks noGrp="1"/>
          </p:cNvSpPr>
          <p:nvPr>
            <p:ph type="sldNum" sz="quarter" idx="10"/>
          </p:nvPr>
        </p:nvSpPr>
        <p:spPr/>
        <p:txBody>
          <a:bodyPr/>
          <a:lstStyle/>
          <a:p>
            <a:fld id="{411C2F6E-D7AB-6543-AAEB-325E43451396}" type="slidenum">
              <a:rPr lang="en-US" smtClean="0"/>
              <a:t>11</a:t>
            </a:fld>
            <a:endParaRPr lang="en-US"/>
          </a:p>
        </p:txBody>
      </p:sp>
    </p:spTree>
    <p:extLst>
      <p:ext uri="{BB962C8B-B14F-4D97-AF65-F5344CB8AC3E}">
        <p14:creationId xmlns:p14="http://schemas.microsoft.com/office/powerpoint/2010/main" val="4194265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US" dirty="0"/>
              <a:t>And finally, we need </a:t>
            </a:r>
            <a:r>
              <a:rPr lang="en-US" b="1" dirty="0"/>
              <a:t>capable school management </a:t>
            </a:r>
            <a:r>
              <a:rPr lang="en-US" dirty="0"/>
              <a:t>to bring all these elements together—effective principals, and also management structures that support teaching and learning in schools.  </a:t>
            </a:r>
          </a:p>
          <a:p>
            <a:endParaRPr lang="en-US" dirty="0"/>
          </a:p>
          <a:p>
            <a:r>
              <a:rPr lang="en-US" dirty="0"/>
              <a:t>But we also need to go </a:t>
            </a:r>
            <a:r>
              <a:rPr lang="en-US" b="1" dirty="0"/>
              <a:t>beyond the school-level factors </a:t>
            </a:r>
            <a:r>
              <a:rPr lang="en-US" dirty="0"/>
              <a:t>to think about the broader system that influences what educators and students do.  Teachers, principals and students are not acting in a vacuum. They are responding to the signals and incentives set by the system as a whole.</a:t>
            </a:r>
          </a:p>
          <a:p>
            <a:endParaRPr lang="en-US" dirty="0"/>
          </a:p>
          <a:p>
            <a:r>
              <a:rPr lang="en-US" dirty="0"/>
              <a:t>This broader framework includes first,                    CLICK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11C2F6E-D7AB-6543-AAEB-325E43451396}" type="slidenum">
              <a:rPr lang="en-US" smtClean="0"/>
              <a:t>12</a:t>
            </a:fld>
            <a:endParaRPr lang="en-US"/>
          </a:p>
        </p:txBody>
      </p:sp>
    </p:spTree>
    <p:extLst>
      <p:ext uri="{BB962C8B-B14F-4D97-AF65-F5344CB8AC3E}">
        <p14:creationId xmlns:p14="http://schemas.microsoft.com/office/powerpoint/2010/main" val="3709832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1" baseline="0" dirty="0"/>
              <a:t>policies</a:t>
            </a:r>
            <a:r>
              <a:rPr lang="en-US" baseline="0" dirty="0"/>
              <a:t>:  Does the policy framework support good learning outcomes?  </a:t>
            </a:r>
          </a:p>
          <a:p>
            <a:endParaRPr lang="en-US" dirty="0"/>
          </a:p>
          <a:p>
            <a:r>
              <a:rPr lang="en-US" dirty="0"/>
              <a:t>Here, it’s crucial to evaluate both the policy design (or </a:t>
            </a:r>
            <a:r>
              <a:rPr lang="en-US" b="1" i="1" dirty="0"/>
              <a:t>de jure </a:t>
            </a:r>
            <a:r>
              <a:rPr lang="en-US" dirty="0"/>
              <a:t>policies) and the </a:t>
            </a:r>
            <a:r>
              <a:rPr lang="en-US" b="1" i="1" dirty="0"/>
              <a:t>de facto </a:t>
            </a:r>
            <a:r>
              <a:rPr lang="en-US" dirty="0"/>
              <a:t>implementation of policies in schools.  </a:t>
            </a:r>
          </a:p>
        </p:txBody>
      </p:sp>
      <p:sp>
        <p:nvSpPr>
          <p:cNvPr id="4" name="Slide Number Placeholder 3"/>
          <p:cNvSpPr>
            <a:spLocks noGrp="1"/>
          </p:cNvSpPr>
          <p:nvPr>
            <p:ph type="sldNum" sz="quarter" idx="10"/>
          </p:nvPr>
        </p:nvSpPr>
        <p:spPr/>
        <p:txBody>
          <a:bodyPr/>
          <a:lstStyle/>
          <a:p>
            <a:fld id="{411C2F6E-D7AB-6543-AAEB-325E43451396}" type="slidenum">
              <a:rPr lang="en-US" smtClean="0"/>
              <a:t>13</a:t>
            </a:fld>
            <a:endParaRPr lang="en-US"/>
          </a:p>
        </p:txBody>
      </p:sp>
    </p:spTree>
    <p:extLst>
      <p:ext uri="{BB962C8B-B14F-4D97-AF65-F5344CB8AC3E}">
        <p14:creationId xmlns:p14="http://schemas.microsoft.com/office/powerpoint/2010/main" val="1209848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a system-wide view must include what we call the </a:t>
            </a:r>
            <a:r>
              <a:rPr lang="en-US" b="1" dirty="0"/>
              <a:t>politics</a:t>
            </a:r>
            <a:r>
              <a:rPr lang="en-US" dirty="0"/>
              <a:t>, shorthand for the </a:t>
            </a:r>
            <a:r>
              <a:rPr lang="en-US" b="1" dirty="0"/>
              <a:t>political</a:t>
            </a:r>
            <a:r>
              <a:rPr lang="en-US" b="1" baseline="0" dirty="0"/>
              <a:t> and bureaucratic environment </a:t>
            </a:r>
            <a:r>
              <a:rPr lang="en-US" baseline="0" dirty="0"/>
              <a:t>in which those policies are created and implemented:  Are there political incentives and bureaucratic capacity to deliver learning for all children?  </a:t>
            </a:r>
          </a:p>
          <a:p>
            <a:endParaRPr lang="en-US" baseline="0" dirty="0"/>
          </a:p>
          <a:p>
            <a:r>
              <a:rPr lang="en-US" baseline="0" dirty="0"/>
              <a:t>So to understand whether a system is delivering for learning, we need to understand all three levels, the three Ps—</a:t>
            </a:r>
            <a:r>
              <a:rPr lang="en-US" b="1" baseline="0" dirty="0"/>
              <a:t>practice</a:t>
            </a:r>
            <a:r>
              <a:rPr lang="en-US" b="0" baseline="0" dirty="0"/>
              <a:t>, </a:t>
            </a:r>
            <a:r>
              <a:rPr lang="en-US" b="1" baseline="0" dirty="0"/>
              <a:t>policies</a:t>
            </a:r>
            <a:r>
              <a:rPr lang="en-US" baseline="0" dirty="0"/>
              <a:t>, and </a:t>
            </a:r>
            <a:r>
              <a:rPr lang="en-US" b="1" baseline="0" dirty="0"/>
              <a:t>politics</a:t>
            </a:r>
            <a:r>
              <a:rPr lang="en-US" baseline="0" dirty="0"/>
              <a:t>.</a:t>
            </a:r>
          </a:p>
          <a:p>
            <a:endParaRPr lang="en-US" baseline="0" dirty="0"/>
          </a:p>
          <a:p>
            <a:r>
              <a:rPr lang="en-US" b="1" baseline="0" dirty="0"/>
              <a:t>The </a:t>
            </a:r>
            <a:r>
              <a:rPr lang="en-US" b="1" dirty="0"/>
              <a:t>Global E</a:t>
            </a:r>
            <a:r>
              <a:rPr lang="en-US" b="1" baseline="0" dirty="0"/>
              <a:t>ducation Policy Dashboard </a:t>
            </a:r>
            <a:r>
              <a:rPr lang="en-US" baseline="0" dirty="0"/>
              <a:t>applies this holistic framework to collect a concise set of indicators that allow tracking and improvement of these determinants of learning.  </a:t>
            </a:r>
          </a:p>
        </p:txBody>
      </p:sp>
      <p:sp>
        <p:nvSpPr>
          <p:cNvPr id="4" name="Slide Number Placeholder 3"/>
          <p:cNvSpPr>
            <a:spLocks noGrp="1"/>
          </p:cNvSpPr>
          <p:nvPr>
            <p:ph type="sldNum" sz="quarter" idx="10"/>
          </p:nvPr>
        </p:nvSpPr>
        <p:spPr/>
        <p:txBody>
          <a:bodyPr/>
          <a:lstStyle/>
          <a:p>
            <a:fld id="{411C2F6E-D7AB-6543-AAEB-325E43451396}" type="slidenum">
              <a:rPr lang="en-US" smtClean="0"/>
              <a:t>14</a:t>
            </a:fld>
            <a:endParaRPr lang="en-US"/>
          </a:p>
        </p:txBody>
      </p:sp>
    </p:spTree>
    <p:extLst>
      <p:ext uri="{BB962C8B-B14F-4D97-AF65-F5344CB8AC3E}">
        <p14:creationId xmlns:p14="http://schemas.microsoft.com/office/powerpoint/2010/main" val="1733444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Dashboard includes information on these </a:t>
            </a:r>
            <a:r>
              <a:rPr lang="en-US" sz="1200" b="1" dirty="0"/>
              <a:t>39 key indicators </a:t>
            </a:r>
            <a:r>
              <a:rPr lang="en-US" sz="1200" dirty="0"/>
              <a:t>covering these different levels. First, focusing on </a:t>
            </a:r>
            <a:r>
              <a:rPr lang="en-US" sz="1200" b="1" dirty="0"/>
              <a:t>outcome indicators capturing learning for all, </a:t>
            </a:r>
            <a:r>
              <a:rPr lang="en-US" sz="1200" dirty="0"/>
              <a:t>flanked by indicators representing the four-main school-level </a:t>
            </a:r>
            <a:r>
              <a:rPr lang="en-US" sz="1200" b="1" dirty="0"/>
              <a:t>service-delivery factors</a:t>
            </a:r>
            <a:r>
              <a:rPr lang="en-US" sz="1200" dirty="0"/>
              <a:t>. And later offering the next set of indicators in dark blue on the </a:t>
            </a:r>
            <a:r>
              <a:rPr lang="en-US" sz="1200" b="1" dirty="0"/>
              <a:t>policies </a:t>
            </a:r>
            <a:r>
              <a:rPr lang="en-US" sz="1200" dirty="0"/>
              <a:t>that affect each of these areas, and finally, at the top, the set that captures the </a:t>
            </a:r>
            <a:r>
              <a:rPr lang="en-US" sz="1200" b="1" dirty="0"/>
              <a:t>political context and bureaucratic capacity </a:t>
            </a:r>
            <a:r>
              <a:rPr lang="en-US" sz="1200" dirty="0"/>
              <a:t>of the system.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F9C8C2-FF31-4CEA-B667-6388E482C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2830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methodology for implementing this framework?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1C2F6E-D7AB-6543-AAEB-325E434513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02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we would just fill in the dashboard with administrative data that governments already collect in their EMIS.  </a:t>
            </a:r>
          </a:p>
          <a:p>
            <a:endParaRPr lang="en-US" dirty="0"/>
          </a:p>
          <a:p>
            <a:r>
              <a:rPr lang="en-US" dirty="0"/>
              <a:t>But in practice, these Administrative systems lack much of the data required, either because the data are:</a:t>
            </a:r>
          </a:p>
          <a:p>
            <a:pPr lvl="1"/>
            <a:r>
              <a:rPr lang="en-US" b="1" dirty="0"/>
              <a:t>Not collected </a:t>
            </a:r>
            <a:r>
              <a:rPr lang="en-US" dirty="0"/>
              <a:t>(as in the case of indicators of the quality of teaching, management quality, or children’s readiness for learning when they arrive at school)</a:t>
            </a:r>
          </a:p>
          <a:p>
            <a:pPr lvl="1"/>
            <a:r>
              <a:rPr lang="en-US" b="1" dirty="0"/>
              <a:t>Unreliable</a:t>
            </a:r>
            <a:r>
              <a:rPr lang="en-US" dirty="0"/>
              <a:t> (as, for example, with teacher attendance)</a:t>
            </a:r>
          </a:p>
          <a:p>
            <a:pPr lvl="1"/>
            <a:endParaRPr lang="en-US" dirty="0"/>
          </a:p>
          <a:p>
            <a:r>
              <a:rPr lang="en-US" dirty="0"/>
              <a:t>So we work with governments to collect new data in each country where we implement the Dashboard, through three surveys implemented </a:t>
            </a:r>
            <a:r>
              <a:rPr lang="en-US" dirty="0" err="1"/>
              <a:t>simutaneously</a:t>
            </a:r>
            <a:r>
              <a:rPr lang="en-US" dirty="0"/>
              <a:t>:</a:t>
            </a:r>
          </a:p>
          <a:p>
            <a:pPr lvl="1"/>
            <a:r>
              <a:rPr lang="en-US" b="1" dirty="0"/>
              <a:t>School survey </a:t>
            </a:r>
            <a:r>
              <a:rPr lang="en-US" dirty="0"/>
              <a:t>(of a representative sample of 200-300 schools)</a:t>
            </a:r>
          </a:p>
          <a:p>
            <a:pPr lvl="1"/>
            <a:r>
              <a:rPr lang="en-US" b="1" dirty="0"/>
              <a:t>Policy survey </a:t>
            </a:r>
            <a:r>
              <a:rPr lang="en-US" dirty="0"/>
              <a:t>(working through a local expert to assess policy quality)</a:t>
            </a:r>
          </a:p>
          <a:p>
            <a:pPr lvl="1"/>
            <a:r>
              <a:rPr lang="en-US" b="1" dirty="0"/>
              <a:t>Survey of public officials </a:t>
            </a:r>
            <a:r>
              <a:rPr lang="en-US" dirty="0"/>
              <a:t>(sample of 200 national and district-level officials in randomly selected districts)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1C2F6E-D7AB-6543-AAEB-325E434513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6961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Dashboard surveys </a:t>
            </a:r>
            <a:r>
              <a:rPr lang="en-US" b="1" dirty="0"/>
              <a:t>benefit greatly from innovative measurement tools </a:t>
            </a:r>
            <a:r>
              <a:rPr lang="en-US" dirty="0"/>
              <a:t>developed by colleagues and partners over the past decade to map out different levels or dimensions of an education system.  A challenge for </a:t>
            </a:r>
            <a:r>
              <a:rPr lang="en-US" dirty="0">
                <a:highlight>
                  <a:srgbClr val="FFFF00"/>
                </a:highlight>
              </a:rPr>
              <a:t>policymakers has been that </a:t>
            </a:r>
            <a:r>
              <a:rPr lang="en-US" b="1" dirty="0">
                <a:highlight>
                  <a:srgbClr val="FFFF00"/>
                </a:highlight>
              </a:rPr>
              <a:t>the application of these tools hasn’t been coordinated</a:t>
            </a:r>
            <a:r>
              <a:rPr lang="en-US" dirty="0">
                <a:highlight>
                  <a:srgbClr val="FFFF00"/>
                </a:highlight>
              </a:rPr>
              <a:t>:  many countries have applied only one or a few, and none has been able to implement all of them.  As a result, </a:t>
            </a:r>
            <a:r>
              <a:rPr lang="en-US" b="1" dirty="0">
                <a:highlight>
                  <a:srgbClr val="FFFF00"/>
                </a:highlight>
              </a:rPr>
              <a:t>they are able to see only part of the system</a:t>
            </a:r>
            <a:r>
              <a:rPr lang="en-US" dirty="0">
                <a:highlight>
                  <a:srgbClr val="FFFF00"/>
                </a:highlight>
              </a:rPr>
              <a:t>—or, to use the old metaphor, just part of the elephant.  </a:t>
            </a:r>
          </a:p>
          <a:p>
            <a:endParaRPr lang="en-US" dirty="0"/>
          </a:p>
          <a:p>
            <a:r>
              <a:rPr lang="en-US" dirty="0"/>
              <a:t>The Dashboard </a:t>
            </a:r>
            <a:r>
              <a:rPr lang="en-US" b="1" dirty="0"/>
              <a:t>streamlines and combines these tools</a:t>
            </a:r>
            <a:r>
              <a:rPr lang="en-US" dirty="0"/>
              <a:t>, so that all information can be collected at once, quickly and cost-effectively.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For the </a:t>
            </a:r>
            <a:r>
              <a:rPr lang="en-US" b="1" dirty="0"/>
              <a:t>school survey</a:t>
            </a:r>
            <a:r>
              <a:rPr lang="en-US" dirty="0"/>
              <a:t>, we have combined instruments like the pathbreaking SDI instruments; the classroom observation tool Teach;  MELQO, which measures cognitive and socioemotional preparation of early learners, and the Development World Management Survey, which has applied systematic monitoring of management quality to education. </a:t>
            </a:r>
          </a:p>
        </p:txBody>
      </p:sp>
      <p:sp>
        <p:nvSpPr>
          <p:cNvPr id="4" name="Slide Number Placeholder 3"/>
          <p:cNvSpPr>
            <a:spLocks noGrp="1"/>
          </p:cNvSpPr>
          <p:nvPr>
            <p:ph type="sldNum" sz="quarter" idx="10"/>
          </p:nvPr>
        </p:nvSpPr>
        <p:spPr/>
        <p:txBody>
          <a:bodyPr/>
          <a:lstStyle/>
          <a:p>
            <a:fld id="{411C2F6E-D7AB-6543-AAEB-325E43451396}" type="slidenum">
              <a:rPr lang="en-US" smtClean="0"/>
              <a:t>18</a:t>
            </a:fld>
            <a:endParaRPr lang="en-US"/>
          </a:p>
        </p:txBody>
      </p:sp>
    </p:spTree>
    <p:extLst>
      <p:ext uri="{BB962C8B-B14F-4D97-AF65-F5344CB8AC3E}">
        <p14:creationId xmlns:p14="http://schemas.microsoft.com/office/powerpoint/2010/main" val="3821151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Policy survey (working through a local expert)</a:t>
            </a:r>
          </a:p>
          <a:p>
            <a:endParaRPr lang="en-US" dirty="0"/>
          </a:p>
          <a:p>
            <a:r>
              <a:rPr lang="en-US" dirty="0"/>
              <a:t>For the </a:t>
            </a:r>
            <a:r>
              <a:rPr lang="en-US" b="1" dirty="0"/>
              <a:t>policy survey</a:t>
            </a:r>
            <a:r>
              <a:rPr lang="en-US" dirty="0"/>
              <a:t>, we have streamlined the SABER Policy Measurement tools, focusing on the policies that most directly govern service delivery in these key areas.  </a:t>
            </a:r>
          </a:p>
          <a:p>
            <a:endParaRPr lang="en-US" dirty="0"/>
          </a:p>
        </p:txBody>
      </p:sp>
      <p:sp>
        <p:nvSpPr>
          <p:cNvPr id="4" name="Slide Number Placeholder 3"/>
          <p:cNvSpPr>
            <a:spLocks noGrp="1"/>
          </p:cNvSpPr>
          <p:nvPr>
            <p:ph type="sldNum" sz="quarter" idx="10"/>
          </p:nvPr>
        </p:nvSpPr>
        <p:spPr/>
        <p:txBody>
          <a:bodyPr/>
          <a:lstStyle/>
          <a:p>
            <a:fld id="{411C2F6E-D7AB-6543-AAEB-325E43451396}" type="slidenum">
              <a:rPr lang="en-US" smtClean="0"/>
              <a:t>19</a:t>
            </a:fld>
            <a:endParaRPr lang="en-US"/>
          </a:p>
        </p:txBody>
      </p:sp>
    </p:spTree>
    <p:extLst>
      <p:ext uri="{BB962C8B-B14F-4D97-AF65-F5344CB8AC3E}">
        <p14:creationId xmlns:p14="http://schemas.microsoft.com/office/powerpoint/2010/main" val="836845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0" dirty="0"/>
              <a:t>This map starkly shows the learning crisis.  Learning disparities worsen schooling gaps, leading to very low learning-adjusted years of schooling in many countries.  </a:t>
            </a:r>
          </a:p>
          <a:p>
            <a:pPr>
              <a:defRPr/>
            </a:pPr>
            <a:endParaRPr lang="en-US" i="0" dirty="0"/>
          </a:p>
          <a:p>
            <a:pPr>
              <a:defRPr/>
            </a:pPr>
            <a:endParaRPr lang="en-US" i="0" dirty="0"/>
          </a:p>
          <a:p>
            <a:pPr>
              <a:defRPr/>
            </a:pPr>
            <a:endParaRPr lang="en-US" dirty="0"/>
          </a:p>
        </p:txBody>
      </p:sp>
      <p:sp>
        <p:nvSpPr>
          <p:cNvPr id="4" name="Slide Number Placeholder 3"/>
          <p:cNvSpPr>
            <a:spLocks noGrp="1"/>
          </p:cNvSpPr>
          <p:nvPr>
            <p:ph type="sldNum" sz="quarter" idx="5"/>
          </p:nvPr>
        </p:nvSpPr>
        <p:spPr/>
        <p:txBody>
          <a:bodyPr/>
          <a:lstStyle/>
          <a:p>
            <a:fld id="{C9F9C8C2-FF31-4CEA-B667-6388E482CAF1}" type="slidenum">
              <a:rPr lang="en-US" smtClean="0"/>
              <a:t>2</a:t>
            </a:fld>
            <a:endParaRPr lang="en-US"/>
          </a:p>
        </p:txBody>
      </p:sp>
    </p:spTree>
    <p:extLst>
      <p:ext uri="{BB962C8B-B14F-4D97-AF65-F5344CB8AC3E}">
        <p14:creationId xmlns:p14="http://schemas.microsoft.com/office/powerpoint/2010/main" val="2742367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for the </a:t>
            </a:r>
            <a:r>
              <a:rPr lang="en-US" b="1" dirty="0"/>
              <a:t>Survey of public officials</a:t>
            </a:r>
            <a:r>
              <a:rPr lang="en-US" dirty="0"/>
              <a:t>, we have worked with our colleagues in DEC and the Governance GP to adapt their innovative Bureaucracy Lab surveys to make them more applicable for the education sector.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I will detail in a minute, the advantage of streamlining in this way and of using a common fieldwork operation is that it provides a comprehensive overview of the system at much lower cost </a:t>
            </a:r>
          </a:p>
        </p:txBody>
      </p:sp>
      <p:sp>
        <p:nvSpPr>
          <p:cNvPr id="4" name="Slide Number Placeholder 3"/>
          <p:cNvSpPr>
            <a:spLocks noGrp="1"/>
          </p:cNvSpPr>
          <p:nvPr>
            <p:ph type="sldNum" sz="quarter" idx="10"/>
          </p:nvPr>
        </p:nvSpPr>
        <p:spPr/>
        <p:txBody>
          <a:bodyPr/>
          <a:lstStyle/>
          <a:p>
            <a:fld id="{411C2F6E-D7AB-6543-AAEB-325E43451396}" type="slidenum">
              <a:rPr lang="en-US" smtClean="0"/>
              <a:t>20</a:t>
            </a:fld>
            <a:endParaRPr lang="en-US"/>
          </a:p>
        </p:txBody>
      </p:sp>
    </p:spTree>
    <p:extLst>
      <p:ext uri="{BB962C8B-B14F-4D97-AF65-F5344CB8AC3E}">
        <p14:creationId xmlns:p14="http://schemas.microsoft.com/office/powerpoint/2010/main" val="3136878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first, I want to mention examples of some of the </a:t>
            </a:r>
            <a:r>
              <a:rPr lang="en-US" b="1"/>
              <a:t>other innovations </a:t>
            </a:r>
            <a:r>
              <a:rPr lang="en-US"/>
              <a:t>that are reflected in the Dashboard, drawing on great ideas from around the sector, including work done by many of you.</a:t>
            </a:r>
          </a:p>
          <a:p>
            <a:endParaRPr lang="en-US"/>
          </a:p>
          <a:p>
            <a:r>
              <a:rPr lang="en-US"/>
              <a:t>It includes </a:t>
            </a:r>
            <a:r>
              <a:rPr lang="en-US" b="1"/>
              <a:t>measures of inclusive education </a:t>
            </a:r>
            <a:r>
              <a:rPr lang="en-US"/>
              <a:t>gathered at school level by enumerators who observe and record, for example, whether classrooms and toilets are accessible to children with physical disabilities, and who ask teachers are asked whether they have been trained on inclusive education pedagogy (which tells us whether system-level reforms translate into actual support for teachers).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F9C8C2-FF31-4CEA-B667-6388E482C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042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We include </a:t>
            </a:r>
            <a:r>
              <a:rPr lang="en-US" b="1"/>
              <a:t>EdTech measures</a:t>
            </a:r>
            <a:r>
              <a:rPr lang="en-US" b="0"/>
              <a:t>, which are especially relevant now.  Enumerators report </a:t>
            </a:r>
            <a:r>
              <a:rPr lang="en-US" b="1"/>
              <a:t>whether technology is available at the school and test the connectivity</a:t>
            </a:r>
            <a:r>
              <a:rPr lang="en-US" b="0"/>
              <a:t>, to provide a check on how measures of system-wide policy are making it to the school.  And the Teach observation tool picks up whether teachers are integrating technology into their classroom practice.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F9C8C2-FF31-4CEA-B667-6388E482C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459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Third, we include </a:t>
            </a:r>
            <a:r>
              <a:rPr lang="en-US" b="1"/>
              <a:t>measures of mindset and </a:t>
            </a:r>
            <a:r>
              <a:rPr lang="en-US" b="0"/>
              <a:t>values</a:t>
            </a:r>
            <a:r>
              <a:rPr lang="en-US"/>
              <a:t>.  For example, there are questions to teachers about </a:t>
            </a:r>
            <a:r>
              <a:rPr lang="en-US" b="1"/>
              <a:t>growth mindset</a:t>
            </a:r>
            <a:r>
              <a:rPr lang="en-US"/>
              <a:t>, whether they agree or disagree with statements like “Students can always substantially change how intelligent they are.”  And questions about </a:t>
            </a:r>
            <a:r>
              <a:rPr lang="en-US" b="1"/>
              <a:t>teachers values and opinions</a:t>
            </a:r>
            <a:r>
              <a:rPr lang="en-US"/>
              <a:t>, such as agreement with statements like “Students deserve more attention if they attend school regularly.”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F9C8C2-FF31-4CEA-B667-6388E482C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889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Fourth, we have </a:t>
            </a:r>
            <a:r>
              <a:rPr lang="en-US" b="1"/>
              <a:t>measures of the socioemotional skills of students </a:t>
            </a:r>
            <a:r>
              <a:rPr lang="en-US" b="0"/>
              <a:t>when they first arrive at primary school, as measured through the MELQO-based assessment of 1</a:t>
            </a:r>
            <a:r>
              <a:rPr lang="en-US" b="0" baseline="30000"/>
              <a:t>st</a:t>
            </a:r>
            <a:r>
              <a:rPr lang="en-US" b="0"/>
              <a:t>-graders, and also observation-based measures of how well teachers foster socioemotional skills in the classroom.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F9C8C2-FF31-4CEA-B667-6388E482C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0662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As a final example, there are </a:t>
            </a:r>
            <a:r>
              <a:rPr lang="en-US" b="1"/>
              <a:t>multiple measures of management</a:t>
            </a:r>
            <a:r>
              <a:rPr lang="en-US" b="0"/>
              <a:t>—measures of the principal’s management skills and knowledge of the school, and of the effectiveness of operational management.  </a:t>
            </a:r>
          </a:p>
          <a:p>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F9C8C2-FF31-4CEA-B667-6388E482C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680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let me just come back to the benefits of streamlining and combining these other instruments in the Dashboard. </a:t>
            </a:r>
          </a:p>
          <a:p>
            <a:endParaRPr lang="en-US"/>
          </a:p>
          <a:p>
            <a:r>
              <a:rPr lang="en-US"/>
              <a:t>A key advantage is </a:t>
            </a:r>
            <a:r>
              <a:rPr lang="en-US" b="1"/>
              <a:t>ease and speed of implementation.</a:t>
            </a:r>
            <a:r>
              <a:rPr lang="en-US"/>
              <a:t>  Once all the government approvals are ready, the implementation can be done in three months—including training, field work, and calculation of indicators.  This is possible because the streamlining reduces the time needed in each school, so that fieldwork can be compressed; and also because all the instruments and analysis are pre-programmed into open-source survey software.  </a:t>
            </a:r>
          </a:p>
          <a:p>
            <a:endParaRPr lang="en-US"/>
          </a:p>
          <a:p>
            <a:r>
              <a:rPr lang="en-US"/>
              <a:t>Another benefit is that </a:t>
            </a:r>
            <a:r>
              <a:rPr lang="en-US" b="1"/>
              <a:t>cost is reduced by about 3/4</a:t>
            </a:r>
            <a:r>
              <a:rPr lang="en-US"/>
              <a:t>, compared with the cost of implementing all these other tools, which makes the Dashboard quite affordable as a first-cut overall system diagnostic – one that can both provide actionable insights and identify where more in-depth measurement (for example, with one of the existing tools) may be necessary.  </a:t>
            </a:r>
          </a:p>
          <a:p>
            <a:endParaRPr lang="en-US"/>
          </a:p>
          <a:p>
            <a:r>
              <a:rPr lang="en-US"/>
              <a:t>And so far, we are finding that the data gathered in this way has a lot of </a:t>
            </a:r>
            <a:r>
              <a:rPr lang="en-US" b="1"/>
              <a:t>explanatory po</a:t>
            </a:r>
            <a:r>
              <a:rPr lang="en-US"/>
              <a:t>wer.  In the case of Peru, we are able to explain 78% of the between-school variation using the Practice and de facto Policy indicators.</a:t>
            </a:r>
          </a:p>
          <a:p>
            <a:endParaRPr lang="en-US"/>
          </a:p>
          <a:p>
            <a:r>
              <a:rPr lang="en-US"/>
              <a:t>Now that you understand where the data comes from and why, Sergio will tell you something about what we’re learning.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1C2F6E-D7AB-6543-AAEB-325E434513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9427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Halsey. This next part of the presentation provides a flavor of what the dashboard looks like, which hopefully will spark your interest.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1C2F6E-D7AB-6543-AAEB-325E434513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026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way of starting, I should note that the dashboard has been fully implemented in three countries – Peru, Jordan, and Rwanda. In another three countries, we are in the process of completing data collection.  And we have several countries in the pipeline. Many of which are part of the new Accelerator Program. </a:t>
            </a:r>
          </a:p>
        </p:txBody>
      </p:sp>
      <p:sp>
        <p:nvSpPr>
          <p:cNvPr id="4" name="Slide Number Placeholder 3"/>
          <p:cNvSpPr>
            <a:spLocks noGrp="1"/>
          </p:cNvSpPr>
          <p:nvPr>
            <p:ph type="sldNum" sz="quarter" idx="10"/>
          </p:nvPr>
        </p:nvSpPr>
        <p:spPr/>
        <p:txBody>
          <a:bodyPr/>
          <a:lstStyle/>
          <a:p>
            <a:fld id="{411C2F6E-D7AB-6543-AAEB-325E43451396}" type="slidenum">
              <a:rPr lang="en-US" smtClean="0"/>
              <a:t>28</a:t>
            </a:fld>
            <a:endParaRPr lang="en-US"/>
          </a:p>
        </p:txBody>
      </p:sp>
    </p:spTree>
    <p:extLst>
      <p:ext uri="{BB962C8B-B14F-4D97-AF65-F5344CB8AC3E}">
        <p14:creationId xmlns:p14="http://schemas.microsoft.com/office/powerpoint/2010/main" val="3375737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each country, three surveys are applied. First, a school survey applied to a sample of between 200 and 300 schools; the goal is to have a nationally representative sample that can also offer key breakdowns. Then there is the survey of public officials applied to a sample of 200 public officials at all levels of the bureaucracy. And finally, the Policy Survey, which involves a legislative review of existing laws and policies. </a:t>
            </a:r>
          </a:p>
        </p:txBody>
      </p:sp>
      <p:sp>
        <p:nvSpPr>
          <p:cNvPr id="4" name="Slide Number Placeholder 3"/>
          <p:cNvSpPr>
            <a:spLocks noGrp="1"/>
          </p:cNvSpPr>
          <p:nvPr>
            <p:ph type="sldNum" sz="quarter" idx="5"/>
          </p:nvPr>
        </p:nvSpPr>
        <p:spPr/>
        <p:txBody>
          <a:bodyPr/>
          <a:lstStyle/>
          <a:p>
            <a:fld id="{C9F9C8C2-FF31-4CEA-B667-6388E482CAF1}" type="slidenum">
              <a:rPr lang="en-US" smtClean="0"/>
              <a:t>29</a:t>
            </a:fld>
            <a:endParaRPr lang="en-US"/>
          </a:p>
        </p:txBody>
      </p:sp>
    </p:spTree>
    <p:extLst>
      <p:ext uri="{BB962C8B-B14F-4D97-AF65-F5344CB8AC3E}">
        <p14:creationId xmlns:p14="http://schemas.microsoft.com/office/powerpoint/2010/main" val="1216579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first two Dashboard countries--Jordan and Peru, which we’ll be presenting data on today--the average child can expect to complete just around 8 learning-adjusted years of schooling, or LAYS, by age 18.  </a:t>
            </a:r>
          </a:p>
          <a:p>
            <a:endParaRPr lang="en-US" dirty="0"/>
          </a:p>
          <a:p>
            <a:r>
              <a:rPr lang="en-US" dirty="0"/>
              <a:t>But for many countries, including others where the Dashboard is being implemented like Rwanda and Ethiopia, the totals are much lower still—at around </a:t>
            </a:r>
            <a:r>
              <a:rPr lang="en-US" b="1" dirty="0"/>
              <a:t>4 LAYS per child</a:t>
            </a:r>
            <a:r>
              <a:rPr lang="en-US" dirty="0"/>
              <a:t>.   </a:t>
            </a:r>
          </a:p>
          <a:p>
            <a:pPr>
              <a:defRPr/>
            </a:pPr>
            <a:endParaRPr lang="en-US" dirty="0"/>
          </a:p>
          <a:p>
            <a:pPr>
              <a:defRPr/>
            </a:pPr>
            <a:r>
              <a:rPr lang="en-US" dirty="0"/>
              <a:t>Metrics like this one and the Learning Poverty indicator have driven home for many policymakers and other stakeholders </a:t>
            </a:r>
            <a:r>
              <a:rPr lang="en-US" b="1" dirty="0"/>
              <a:t>the size of the challenge </a:t>
            </a:r>
            <a:r>
              <a:rPr lang="en-US" dirty="0"/>
              <a:t>they face.  </a:t>
            </a:r>
          </a:p>
          <a:p>
            <a:pPr>
              <a:defRPr/>
            </a:pPr>
            <a:endParaRPr lang="en-US" dirty="0"/>
          </a:p>
          <a:p>
            <a:pPr>
              <a:defRPr/>
            </a:pPr>
            <a:r>
              <a:rPr lang="en-US" dirty="0"/>
              <a:t>But for the individual countries, these indicators don’t tell us </a:t>
            </a:r>
            <a:r>
              <a:rPr lang="en-US" b="1" dirty="0"/>
              <a:t>what is driving such low learning</a:t>
            </a:r>
            <a:r>
              <a:rPr lang="en-US" dirty="0"/>
              <a:t>, or where the barriers are, or </a:t>
            </a:r>
            <a:r>
              <a:rPr lang="en-US" b="1" dirty="0"/>
              <a:t>whether countries are moving in the right direction</a:t>
            </a:r>
            <a:r>
              <a:rPr lang="en-US" dirty="0"/>
              <a:t> to improve quality and access in ways that will eventually show up in higher LAYS scores and lower Learning Poverty rates. </a:t>
            </a:r>
          </a:p>
          <a:p>
            <a:pPr>
              <a:defRPr/>
            </a:pPr>
            <a:endParaRPr lang="en-US" dirty="0"/>
          </a:p>
          <a:p>
            <a:pPr>
              <a:defRPr/>
            </a:pPr>
            <a:r>
              <a:rPr lang="en-US" dirty="0"/>
              <a:t>And that’s why, working with many partners inside and outside the institution, we developed the </a:t>
            </a:r>
            <a:r>
              <a:rPr lang="en-US" b="1" dirty="0"/>
              <a:t>Global Education Policy Dashboard</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C9F9C8C2-FF31-4CEA-B667-6388E482CAF1}" type="slidenum">
              <a:rPr lang="en-US" smtClean="0"/>
              <a:t>3</a:t>
            </a:fld>
            <a:endParaRPr lang="en-US"/>
          </a:p>
        </p:txBody>
      </p:sp>
    </p:spTree>
    <p:extLst>
      <p:ext uri="{BB962C8B-B14F-4D97-AF65-F5344CB8AC3E}">
        <p14:creationId xmlns:p14="http://schemas.microsoft.com/office/powerpoint/2010/main" val="29976494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order to make the presentation of the data as clear, intuitive, and user-friendly as possible. We use a traffic light color-coding approach to signal to stakeholders what indicators need improvement, caution, or are currently on target. These thresholds have been determined using the data that we have collected thus far, so as we continue to add more countries to the dashboard, they may be adjusted to ensure they work for different types of country contexts. </a:t>
            </a:r>
            <a:endParaRPr lang="es-ES"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F9C8C2-FF31-4CEA-B667-6388E482C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500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a flavor of what the data looks like, we can look at the data collected in Peru. As Halsey mentioned earlier, the dashboard focuses first on what matters most, that is the outcomes as well as the practice indicators that are responsible for the type of education children get. </a:t>
            </a:r>
          </a:p>
          <a:p>
            <a:endParaRPr lang="en-US" dirty="0"/>
          </a:p>
          <a:p>
            <a:r>
              <a:rPr lang="en-US" dirty="0"/>
              <a:t>We can see that the Learning Poverty rate is quite high, indicating that there is room for improvement. When looking at the practices that could be driving such low learning, two stand out – Teaching skills, including both, content knowledge of teachers as well as their pedagogical practices. And then there is also the readiness for learning that children have when they first arrive to school, that is their cognitive and socioemotional skills. </a:t>
            </a:r>
          </a:p>
          <a:p>
            <a:endParaRPr lang="en-US" dirty="0"/>
          </a:p>
          <a:p>
            <a:r>
              <a:rPr lang="en-US" dirty="0"/>
              <a:t>Other indicators are identified as caution, their overall level is positive, but certain elements within them could be improved. Fr instance, when looking at Basic Infrastructure, we see that most schools are equipped with drinking water and electricity, but many are not accessible to children with physical disabilities or lack internet access. </a:t>
            </a:r>
          </a:p>
          <a:p>
            <a:endParaRPr lang="en-US" dirty="0"/>
          </a:p>
          <a:p>
            <a:r>
              <a:rPr lang="en-US" dirty="0"/>
              <a:t>At last, we can see that there are indicators that show good levels, and that includes aspects such as teacher presence or the principal management skills, both of which are aspects that have been prioritized by the ministry of education in recent years. </a:t>
            </a:r>
          </a:p>
          <a:p>
            <a:endParaRPr lang="en-US" dirty="0"/>
          </a:p>
          <a:p>
            <a:r>
              <a:rPr lang="en-US" dirty="0"/>
              <a:t>So through this quick snapshot, stakeholders can get a clear sense of where the key problems are and what things are working well, which can inform where more research or investments might be needed.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F9C8C2-FF31-4CEA-B667-6388E482C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881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data as useful as possible, we also show key breakdowns. Here you can see the rural urban breakdown of Peruvian data, which clearly show that though the same problems affect both, rural and urban schools, rural schools are more negatively affected by them.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8331F6-E449-471F-882E-04E97E0BC8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789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And of course, for all indicators where applicable, we also show the gender breakdowns for students, teachers, and principals to ensure we capture key inequities throughout the system.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F9C8C2-FF31-4CEA-B667-6388E482C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984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mentioned earlier, something that the dashboard tries to do is to go beyond the practices at the school level, to also look at the policies that could be responsible for them. For instance, if we look at the teaching indicators…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1C2F6E-D7AB-6543-AAEB-325E434513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1560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saw that in Jordan, content knowledge of teachers as well as pedagogical skills show room for improvement. When looking at the policies, the support teachers receive stands out as needing to improve. Particularly, we see that even though there is a policy mandating that teachers should receive in-service training, only 24% of teachers report having attended a training in the past 12 months. Therefore highlighting a potential area for action to improve teaching skills, and thus improve learning.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1C2F6E-D7AB-6543-AAEB-325E434513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5105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same is done for the other indicators of the dashboard, for instance, if we look at readiness for learning…</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1C2F6E-D7AB-6543-AAEB-325E434513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2405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notice that this is a problem for Peru. And when we look at the policy indicators that could be somewhat driving this low level of readiness, one that stands out is the early childhood education indicator. We see that even though the coverage of ECE is good, with nearly 80% of children attending ECE, the quality of such ECE needs to be improved, given that very few classrooms seem to have effective activities. Therefore, highlighting a potential area for action. I should mention that for these indicators, since they involve things that happen outside the school, we rely on existing data to report on them.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1C2F6E-D7AB-6543-AAEB-325E434513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10529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we look at policies, it becomes critically important to look at the gap between de jure policies and de facto implementation, because they could tell you very different stories. And this is in fact something we see in the countries where we implement the dashboard. As you can see here, de jure policies, in orange tend to score quite high across all domains, meaning that on paper, they are quite comprehensive. But when we look at the de facto implementation, the red line, the scores are much lower. Meaning there are very comprehensive policy frameworks, that don’t necessarily get implemented consistently.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the type of finding that highlight the need to…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F9C8C2-FF31-4CEA-B667-6388E482C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21893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Understand the political and bureaucratic capacity of the system. And this is something we are able to do thanks to the survey of public officials. Here, looking at the Jordan data, we see that no indicator stands out as needing significant improvement, but some do highlight areas for caution. For instance, when we look at whether or not there are national learning targets, we see that there are targets and they are being monitored, but perhaps the incentives could be strengthened and the community could play a bigger role in defining and monitoring those targets. </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F9C8C2-FF31-4CEA-B667-6388E482C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3229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Since we began work two years ago, COVID-19 has made the needs even greater.  </a:t>
            </a:r>
          </a:p>
          <a:p>
            <a:pPr>
              <a:defRPr/>
            </a:pPr>
            <a:endParaRPr lang="en-US" dirty="0"/>
          </a:p>
          <a:p>
            <a:pPr>
              <a:defRPr/>
            </a:pPr>
            <a:r>
              <a:rPr lang="en-US" dirty="0"/>
              <a:t>It’s not just the extended school closures, which are leading to unprecedented learning losses.  On top of that, two-thirds of low- and lower-middle-income countries have, in fact, </a:t>
            </a:r>
            <a:r>
              <a:rPr lang="en-US" b="1" dirty="0"/>
              <a:t>cut their public education budgets </a:t>
            </a:r>
            <a:r>
              <a:rPr lang="en-US" dirty="0"/>
              <a:t>since COVID-19 hit. Protecting those budgets is crucial.  But this also highlights the need to spend smarter—ensuring that all financing is effectively deployed to improve and sustain learning </a:t>
            </a:r>
            <a:r>
              <a:rPr lang="en-US" b="1" dirty="0"/>
              <a:t>for all children</a:t>
            </a:r>
            <a:r>
              <a:rPr lang="en-US" dirty="0"/>
              <a:t>.  </a:t>
            </a:r>
          </a:p>
          <a:p>
            <a:pPr>
              <a:defRPr/>
            </a:pPr>
            <a:endParaRPr lang="en-US" dirty="0"/>
          </a:p>
          <a:p>
            <a:pPr>
              <a:defRPr/>
            </a:pPr>
            <a:r>
              <a:rPr lang="en-US" dirty="0"/>
              <a:t>With so many needs, it’s hard to know where to start.  There is strong demand for tools that can help in </a:t>
            </a:r>
            <a:r>
              <a:rPr lang="en-US" b="1" dirty="0"/>
              <a:t>setting priorities </a:t>
            </a:r>
            <a:r>
              <a:rPr lang="en-US" dirty="0"/>
              <a:t>for action.</a:t>
            </a:r>
          </a:p>
        </p:txBody>
      </p:sp>
      <p:sp>
        <p:nvSpPr>
          <p:cNvPr id="4" name="Slide Number Placeholder 3"/>
          <p:cNvSpPr>
            <a:spLocks noGrp="1"/>
          </p:cNvSpPr>
          <p:nvPr>
            <p:ph type="sldNum" sz="quarter" idx="5"/>
          </p:nvPr>
        </p:nvSpPr>
        <p:spPr/>
        <p:txBody>
          <a:bodyPr/>
          <a:lstStyle/>
          <a:p>
            <a:fld id="{C9F9C8C2-FF31-4CEA-B667-6388E482CAF1}" type="slidenum">
              <a:rPr lang="en-US" smtClean="0"/>
              <a:t>4</a:t>
            </a:fld>
            <a:endParaRPr lang="en-US"/>
          </a:p>
        </p:txBody>
      </p:sp>
    </p:spTree>
    <p:extLst>
      <p:ext uri="{BB962C8B-B14F-4D97-AF65-F5344CB8AC3E}">
        <p14:creationId xmlns:p14="http://schemas.microsoft.com/office/powerpoint/2010/main" val="11171462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Ultimately, the goal is to provide countries with a full snapshot of their system so that they can identify areas for action and then monitor progress as they continue to act. Here we can see the data for Peru, at all levels – Outcomes, Practices, Policies, and Politics.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F9C8C2-FF31-4CEA-B667-6388E482C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57516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the goal is to ensure every country has access to a similar snapshot of their indicators.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F9C8C2-FF31-4CEA-B667-6388E482C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49891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And the value of having all data collected and reported in one place is that it becomes easier to look at the relationship between different factors. Here, in example one, we can see a strong relationship between the quality of school management and learning outcomes and other school factors like basic infrastructure. In example 2, we can see the strong relationship between the readiness for learning indicator and the 4</a:t>
            </a:r>
            <a:r>
              <a:rPr lang="en-US" sz="1200" kern="1200" baseline="30000">
                <a:solidFill>
                  <a:schemeClr val="tx1"/>
                </a:solidFill>
                <a:effectLst/>
                <a:latin typeface="+mn-lt"/>
                <a:ea typeface="+mn-ea"/>
                <a:cs typeface="+mn-cs"/>
              </a:rPr>
              <a:t>th</a:t>
            </a:r>
            <a:r>
              <a:rPr lang="en-US" sz="1200" kern="1200">
                <a:solidFill>
                  <a:schemeClr val="tx1"/>
                </a:solidFill>
                <a:effectLst/>
                <a:latin typeface="+mn-lt"/>
                <a:ea typeface="+mn-ea"/>
                <a:cs typeface="+mn-cs"/>
              </a:rPr>
              <a:t> grade learning outcomes. And making sense of these relationships can offer a strong evidence base for countries to define their strategies to improve learning.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F9C8C2-FF31-4CEA-B667-6388E482C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1695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do see benefits to different types of countries. On the slide you can find some specifics, but across countries, the dashboard offers data that is generally not collected, so it can help inform policy. And at the same time, obviously in different degrees depending on the country, but it can also help build capacity within the country as the country can leverage the instruments, framework, training materials, and everything to strengthen their own data systems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F9C8C2-FF31-4CEA-B667-6388E482C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87407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very briefly, today’s event is called the rollout, because we are essentially rolling out the dashboard and making a number of resources available.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1C2F6E-D7AB-6543-AAEB-325E434513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3983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one, a user-friendly website that contains all the data collected. This will be updated regularly as more data becomes available. In this website, you will also find a number of resources…</a:t>
            </a:r>
          </a:p>
          <a:p>
            <a:endParaRPr lang="en-US" dirty="0"/>
          </a:p>
        </p:txBody>
      </p:sp>
      <p:sp>
        <p:nvSpPr>
          <p:cNvPr id="4" name="Slide Number Placeholder 3"/>
          <p:cNvSpPr>
            <a:spLocks noGrp="1"/>
          </p:cNvSpPr>
          <p:nvPr>
            <p:ph type="sldNum" sz="quarter" idx="10"/>
          </p:nvPr>
        </p:nvSpPr>
        <p:spPr/>
        <p:txBody>
          <a:bodyPr/>
          <a:lstStyle/>
          <a:p>
            <a:fld id="{411C2F6E-D7AB-6543-AAEB-325E43451396}" type="slidenum">
              <a:rPr lang="en-US" smtClean="0"/>
              <a:t>45</a:t>
            </a:fld>
            <a:endParaRPr lang="en-US"/>
          </a:p>
        </p:txBody>
      </p:sp>
    </p:spTree>
    <p:extLst>
      <p:ext uri="{BB962C8B-B14F-4D97-AF65-F5344CB8AC3E}">
        <p14:creationId xmlns:p14="http://schemas.microsoft.com/office/powerpoint/2010/main" val="277187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Particularly, the Dashboard Reference Guide which is the most comprehensive document outlining the basics of the initiative,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Dashboard implementation brief, which describes the implementation process for countries or partners thinking of implementing the dashboard,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other resources </a:t>
            </a:r>
          </a:p>
          <a:p>
            <a:endParaRPr lang="en-US" dirty="0"/>
          </a:p>
        </p:txBody>
      </p:sp>
      <p:sp>
        <p:nvSpPr>
          <p:cNvPr id="4" name="Slide Number Placeholder 3"/>
          <p:cNvSpPr>
            <a:spLocks noGrp="1"/>
          </p:cNvSpPr>
          <p:nvPr>
            <p:ph type="sldNum" sz="quarter" idx="10"/>
          </p:nvPr>
        </p:nvSpPr>
        <p:spPr/>
        <p:txBody>
          <a:bodyPr/>
          <a:lstStyle/>
          <a:p>
            <a:fld id="{411C2F6E-D7AB-6543-AAEB-325E43451396}" type="slidenum">
              <a:rPr lang="en-US" smtClean="0"/>
              <a:t>46</a:t>
            </a:fld>
            <a:endParaRPr lang="en-US"/>
          </a:p>
        </p:txBody>
      </p:sp>
    </p:spTree>
    <p:extLst>
      <p:ext uri="{BB962C8B-B14F-4D97-AF65-F5344CB8AC3E}">
        <p14:creationId xmlns:p14="http://schemas.microsoft.com/office/powerpoint/2010/main" val="13628210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Needless to say, this has been an enormous amount of work that was made possible thanks to all the people that contributed to it.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First and foremost, Reema Nayar, she is not just our moderator, she is the person who led this team for the past two years and made the project what it is today. We also count with strategic partners, like FCDO and Gates Foundation that have supported us with funding and technical guidance. Even within the bank, this has involved the collaboration across many teams within the education global practice, but also from other global practices that have helped develop our surveys and indicators. And last but not least, our technical advisory board, which has guided us through the life of the project.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At the end of the day, if this project brought together so many partners and colleagues</a:t>
            </a:r>
          </a:p>
          <a:p>
            <a:endParaRPr lang="en-US"/>
          </a:p>
        </p:txBody>
      </p:sp>
      <p:sp>
        <p:nvSpPr>
          <p:cNvPr id="4" name="Slide Number Placeholder 3"/>
          <p:cNvSpPr>
            <a:spLocks noGrp="1"/>
          </p:cNvSpPr>
          <p:nvPr>
            <p:ph type="sldNum" sz="quarter" idx="10"/>
          </p:nvPr>
        </p:nvSpPr>
        <p:spPr/>
        <p:txBody>
          <a:bodyPr/>
          <a:lstStyle/>
          <a:p>
            <a:fld id="{411C2F6E-D7AB-6543-AAEB-325E43451396}" type="slidenum">
              <a:rPr lang="en-US" smtClean="0"/>
              <a:t>47</a:t>
            </a:fld>
            <a:endParaRPr lang="en-US"/>
          </a:p>
        </p:txBody>
      </p:sp>
    </p:spTree>
    <p:extLst>
      <p:ext uri="{BB962C8B-B14F-4D97-AF65-F5344CB8AC3E}">
        <p14:creationId xmlns:p14="http://schemas.microsoft.com/office/powerpoint/2010/main" val="23865628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Is because we all see the power of education and learning. And as great as it is that we are now measuring learning more and highlighting that there is a learning crisis to motivate action.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improve learning…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1C2F6E-D7AB-6543-AAEB-325E434513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0240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have to understand its drivers. To understand where the problems are and whether we are moving in the right direction. And this desire to have a better understanding is found everywhere. The most frequently asked question I have to answer when implementing the dashboard, from students, teachers, principals, public officials, partners is always– when will I get to see the data? When will I get to see my results? No matter the level, no matter the country, there is a demand for this data, and we hope the dashboard can meet this demand.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1C2F6E-D7AB-6543-AAEB-325E434513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2970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of the dashboard is to respond to this need:  to shine a light on the key drivers of learning, throughout the system, to allow </a:t>
            </a:r>
            <a:r>
              <a:rPr lang="en-US" b="1" dirty="0"/>
              <a:t>prioritization and monitoring of progress </a:t>
            </a:r>
            <a:r>
              <a:rPr lang="en-US" dirty="0"/>
              <a:t>in the short and medium term. </a:t>
            </a:r>
          </a:p>
        </p:txBody>
      </p:sp>
      <p:sp>
        <p:nvSpPr>
          <p:cNvPr id="4" name="Slide Number Placeholder 3"/>
          <p:cNvSpPr>
            <a:spLocks noGrp="1"/>
          </p:cNvSpPr>
          <p:nvPr>
            <p:ph type="sldNum" sz="quarter" idx="5"/>
          </p:nvPr>
        </p:nvSpPr>
        <p:spPr/>
        <p:txBody>
          <a:bodyPr/>
          <a:lstStyle/>
          <a:p>
            <a:fld id="{411C2F6E-D7AB-6543-AAEB-325E43451396}" type="slidenum">
              <a:rPr lang="en-US" smtClean="0"/>
              <a:t>5</a:t>
            </a:fld>
            <a:endParaRPr lang="en-US"/>
          </a:p>
        </p:txBody>
      </p:sp>
    </p:spTree>
    <p:extLst>
      <p:ext uri="{BB962C8B-B14F-4D97-AF65-F5344CB8AC3E}">
        <p14:creationId xmlns:p14="http://schemas.microsoft.com/office/powerpoint/2010/main" val="7482368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that said, thank you all for joining us today. And let me turn it over to Reema so she can lead us into the next discussion.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1C2F6E-D7AB-6543-AAEB-325E434513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070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conceptual framework for the dashboard, we use the framework from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1C2F6E-D7AB-6543-AAEB-325E434513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7239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World Development Report 2018, “Learning to Realize Education’s Promise,”</a:t>
            </a:r>
          </a:p>
          <a:p>
            <a:endParaRPr lang="en-US" dirty="0"/>
          </a:p>
          <a:p>
            <a:r>
              <a:rPr lang="en-US" dirty="0"/>
              <a:t>as developed further in the recent “Realizing the future of learning” report.  </a:t>
            </a:r>
          </a:p>
        </p:txBody>
      </p:sp>
      <p:sp>
        <p:nvSpPr>
          <p:cNvPr id="4" name="Slide Number Placeholder 3"/>
          <p:cNvSpPr>
            <a:spLocks noGrp="1"/>
          </p:cNvSpPr>
          <p:nvPr>
            <p:ph type="sldNum" sz="quarter" idx="5"/>
          </p:nvPr>
        </p:nvSpPr>
        <p:spPr/>
        <p:txBody>
          <a:bodyPr/>
          <a:lstStyle/>
          <a:p>
            <a:fld id="{C9F9C8C2-FF31-4CEA-B667-6388E482CAF1}" type="slidenum">
              <a:rPr lang="en-US" smtClean="0"/>
              <a:t>7</a:t>
            </a:fld>
            <a:endParaRPr lang="en-US"/>
          </a:p>
        </p:txBody>
      </p:sp>
    </p:spTree>
    <p:extLst>
      <p:ext uri="{BB962C8B-B14F-4D97-AF65-F5344CB8AC3E}">
        <p14:creationId xmlns:p14="http://schemas.microsoft.com/office/powerpoint/2010/main" val="3141022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US" dirty="0"/>
              <a:t>It is essential to put learning for all children at the center.  So the first question to ask is:  Are children in school and learning?</a:t>
            </a:r>
          </a:p>
          <a:p>
            <a:endParaRPr lang="en-US" dirty="0"/>
          </a:p>
          <a:p>
            <a:r>
              <a:rPr lang="en-US" dirty="0"/>
              <a:t>But at the system level, </a:t>
            </a:r>
            <a:r>
              <a:rPr lang="en-US" b="1" dirty="0"/>
              <a:t>learning itself is not actionable</a:t>
            </a:r>
            <a:r>
              <a:rPr lang="en-US" dirty="0"/>
              <a:t>:  That’s why the Dashboard has to take into account, first, all the school- and student-level ingredients that make learning possible.  We think of these as the “</a:t>
            </a:r>
            <a:r>
              <a:rPr lang="en-US" b="1" dirty="0"/>
              <a:t>service delivery” or “practice” indicators</a:t>
            </a:r>
            <a:r>
              <a:rPr lang="en-US" dirty="0"/>
              <a:t>.  </a:t>
            </a:r>
          </a:p>
          <a:p>
            <a:endParaRPr lang="en-US" dirty="0"/>
          </a:p>
          <a:p>
            <a:r>
              <a:rPr lang="en-US" dirty="0"/>
              <a:t>WAIT BEFORE CLICK</a:t>
            </a:r>
          </a:p>
          <a:p>
            <a:endParaRPr lang="en-US" dirty="0"/>
          </a:p>
          <a:p>
            <a:r>
              <a:rPr lang="en-US" dirty="0"/>
              <a:t>When we talk about learning, we have to first talk about CLICK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1C2F6E-D7AB-6543-AAEB-325E434513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683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learners</a:t>
            </a:r>
            <a:endParaRPr lang="en-US" dirty="0"/>
          </a:p>
          <a:p>
            <a:endParaRPr lang="en-US" dirty="0"/>
          </a:p>
          <a:p>
            <a:r>
              <a:rPr lang="en-US" dirty="0"/>
              <a:t>Are students arriving in the schools </a:t>
            </a:r>
            <a:r>
              <a:rPr lang="en-US" b="1" dirty="0"/>
              <a:t>prepared and ready to learn</a:t>
            </a:r>
            <a:r>
              <a:rPr lang="en-US" dirty="0"/>
              <a:t>?  That is, are they healthy and well-nourished children who have benefited from stimulation in early childhood?</a:t>
            </a:r>
          </a:p>
          <a:p>
            <a:endParaRPr lang="en-US" dirty="0"/>
          </a:p>
          <a:p>
            <a:r>
              <a:rPr lang="en-US" dirty="0"/>
              <a:t>Next we have to talk about                       </a:t>
            </a:r>
          </a:p>
          <a:p>
            <a:endParaRPr lang="en-US" dirty="0"/>
          </a:p>
          <a:p>
            <a:r>
              <a:rPr lang="en-US" dirty="0"/>
              <a:t>CLICK</a:t>
            </a:r>
          </a:p>
        </p:txBody>
      </p:sp>
      <p:sp>
        <p:nvSpPr>
          <p:cNvPr id="4" name="Slide Number Placeholder 3"/>
          <p:cNvSpPr>
            <a:spLocks noGrp="1"/>
          </p:cNvSpPr>
          <p:nvPr>
            <p:ph type="sldNum" sz="quarter" idx="10"/>
          </p:nvPr>
        </p:nvSpPr>
        <p:spPr/>
        <p:txBody>
          <a:bodyPr/>
          <a:lstStyle/>
          <a:p>
            <a:fld id="{411C2F6E-D7AB-6543-AAEB-325E43451396}" type="slidenum">
              <a:rPr lang="en-US" smtClean="0"/>
              <a:t>9</a:t>
            </a:fld>
            <a:endParaRPr lang="en-US"/>
          </a:p>
        </p:txBody>
      </p:sp>
    </p:spTree>
    <p:extLst>
      <p:ext uri="{BB962C8B-B14F-4D97-AF65-F5344CB8AC3E}">
        <p14:creationId xmlns:p14="http://schemas.microsoft.com/office/powerpoint/2010/main" val="966462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122D7D"/>
          </a:solidFill>
        </p:spPr>
        <p:txBody>
          <a:bodyPr wrap="square" lIns="0" tIns="0" rIns="0" bIns="0" rtlCol="0"/>
          <a:lstStyle/>
          <a:p>
            <a:endParaRPr/>
          </a:p>
        </p:txBody>
      </p:sp>
      <p:sp>
        <p:nvSpPr>
          <p:cNvPr id="2" name="Holder 2"/>
          <p:cNvSpPr>
            <a:spLocks noGrp="1"/>
          </p:cNvSpPr>
          <p:nvPr>
            <p:ph type="ctrTitle"/>
          </p:nvPr>
        </p:nvSpPr>
        <p:spPr>
          <a:xfrm>
            <a:off x="2057646" y="3119428"/>
            <a:ext cx="14172707" cy="293116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988237-D6EB-3E46-839E-E5F17669000C}" type="datetimeFigureOut">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1CCE99-C3E7-674C-A61A-834A6F387318}" type="slidenum">
              <a:rPr lang="en-US" smtClean="0"/>
              <a:t>‹#›</a:t>
            </a:fld>
            <a:endParaRPr lang="en-US"/>
          </a:p>
        </p:txBody>
      </p:sp>
    </p:spTree>
    <p:extLst>
      <p:ext uri="{BB962C8B-B14F-4D97-AF65-F5344CB8AC3E}">
        <p14:creationId xmlns:p14="http://schemas.microsoft.com/office/powerpoint/2010/main" val="1439921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988237-D6EB-3E46-839E-E5F17669000C}" type="datetimeFigureOut">
              <a:rPr lang="en-US" smtClean="0"/>
              <a:t>11/20/2023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1CCE99-C3E7-674C-A61A-834A6F387318}" type="slidenum">
              <a:rPr lang="en-US" smtClean="0"/>
              <a:t>‹#›</a:t>
            </a:fld>
            <a:endParaRPr lang="en-US"/>
          </a:p>
        </p:txBody>
      </p:sp>
    </p:spTree>
    <p:extLst>
      <p:ext uri="{BB962C8B-B14F-4D97-AF65-F5344CB8AC3E}">
        <p14:creationId xmlns:p14="http://schemas.microsoft.com/office/powerpoint/2010/main" val="13729993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988237-D6EB-3E46-839E-E5F17669000C}" type="datetimeFigureOut">
              <a:rPr lang="en-US" smtClean="0"/>
              <a:t>11/20/2023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1CCE99-C3E7-674C-A61A-834A6F387318}" type="slidenum">
              <a:rPr lang="en-US" smtClean="0"/>
              <a:t>‹#›</a:t>
            </a:fld>
            <a:endParaRPr lang="en-US"/>
          </a:p>
        </p:txBody>
      </p:sp>
    </p:spTree>
    <p:extLst>
      <p:ext uri="{BB962C8B-B14F-4D97-AF65-F5344CB8AC3E}">
        <p14:creationId xmlns:p14="http://schemas.microsoft.com/office/powerpoint/2010/main" val="12263657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988237-D6EB-3E46-839E-E5F17669000C}" type="datetimeFigureOut">
              <a:rPr lang="en-US" smtClean="0"/>
              <a:t>11/20/2023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1CCE99-C3E7-674C-A61A-834A6F387318}" type="slidenum">
              <a:rPr lang="en-US" smtClean="0"/>
              <a:t>‹#›</a:t>
            </a:fld>
            <a:endParaRPr lang="en-US"/>
          </a:p>
        </p:txBody>
      </p:sp>
    </p:spTree>
    <p:extLst>
      <p:ext uri="{BB962C8B-B14F-4D97-AF65-F5344CB8AC3E}">
        <p14:creationId xmlns:p14="http://schemas.microsoft.com/office/powerpoint/2010/main" val="1188735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87988237-D6EB-3E46-839E-E5F17669000C}" type="datetimeFigureOut">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1CCE99-C3E7-674C-A61A-834A6F387318}" type="slidenum">
              <a:rPr lang="en-US" smtClean="0"/>
              <a:t>‹#›</a:t>
            </a:fld>
            <a:endParaRPr lang="en-US"/>
          </a:p>
        </p:txBody>
      </p:sp>
    </p:spTree>
    <p:extLst>
      <p:ext uri="{BB962C8B-B14F-4D97-AF65-F5344CB8AC3E}">
        <p14:creationId xmlns:p14="http://schemas.microsoft.com/office/powerpoint/2010/main" val="507017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87988237-D6EB-3E46-839E-E5F17669000C}" type="datetimeFigureOut">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1CCE99-C3E7-674C-A61A-834A6F387318}" type="slidenum">
              <a:rPr lang="en-US" smtClean="0"/>
              <a:t>‹#›</a:t>
            </a:fld>
            <a:endParaRPr lang="en-US"/>
          </a:p>
        </p:txBody>
      </p:sp>
    </p:spTree>
    <p:extLst>
      <p:ext uri="{BB962C8B-B14F-4D97-AF65-F5344CB8AC3E}">
        <p14:creationId xmlns:p14="http://schemas.microsoft.com/office/powerpoint/2010/main" val="2446936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988237-D6EB-3E46-839E-E5F17669000C}" type="datetimeFigureOut">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1CCE99-C3E7-674C-A61A-834A6F387318}" type="slidenum">
              <a:rPr lang="en-US" smtClean="0"/>
              <a:t>‹#›</a:t>
            </a:fld>
            <a:endParaRPr lang="en-US"/>
          </a:p>
        </p:txBody>
      </p:sp>
    </p:spTree>
    <p:extLst>
      <p:ext uri="{BB962C8B-B14F-4D97-AF65-F5344CB8AC3E}">
        <p14:creationId xmlns:p14="http://schemas.microsoft.com/office/powerpoint/2010/main" val="3221727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988237-D6EB-3E46-839E-E5F17669000C}" type="datetimeFigureOut">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1CCE99-C3E7-674C-A61A-834A6F387318}" type="slidenum">
              <a:rPr lang="en-US" smtClean="0"/>
              <a:t>‹#›</a:t>
            </a:fld>
            <a:endParaRPr lang="en-US"/>
          </a:p>
        </p:txBody>
      </p:sp>
    </p:spTree>
    <p:extLst>
      <p:ext uri="{BB962C8B-B14F-4D97-AF65-F5344CB8AC3E}">
        <p14:creationId xmlns:p14="http://schemas.microsoft.com/office/powerpoint/2010/main" val="6936387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E0FCA-6124-4717-9298-D224F221E990}"/>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8CA59D63-9C26-47D4-A2E7-27E0A89E0559}"/>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7F0B7DCC-2E54-407E-B78A-63EF2115C9D0}"/>
              </a:ext>
            </a:extLst>
          </p:cNvPr>
          <p:cNvSpPr>
            <a:spLocks noGrp="1"/>
          </p:cNvSpPr>
          <p:nvPr>
            <p:ph type="dt" sz="half" idx="10"/>
          </p:nvPr>
        </p:nvSpPr>
        <p:spPr/>
        <p:txBody>
          <a:bodyPr/>
          <a:lstStyle/>
          <a:p>
            <a:fld id="{5A2A597E-A3B6-4268-AE1F-705DCEC6DF1E}" type="datetimeFigureOut">
              <a:rPr lang="en-US" smtClean="0"/>
              <a:t>11/20/2023</a:t>
            </a:fld>
            <a:endParaRPr lang="en-US"/>
          </a:p>
        </p:txBody>
      </p:sp>
      <p:sp>
        <p:nvSpPr>
          <p:cNvPr id="5" name="Footer Placeholder 4">
            <a:extLst>
              <a:ext uri="{FF2B5EF4-FFF2-40B4-BE49-F238E27FC236}">
                <a16:creationId xmlns:a16="http://schemas.microsoft.com/office/drawing/2014/main" id="{7439EA0E-38CF-4A81-8D2D-C48E5FF976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5CE7D-BDC5-4722-A9DD-CE648C06FFD6}"/>
              </a:ext>
            </a:extLst>
          </p:cNvPr>
          <p:cNvSpPr>
            <a:spLocks noGrp="1"/>
          </p:cNvSpPr>
          <p:nvPr>
            <p:ph type="sldNum" sz="quarter" idx="12"/>
          </p:nvPr>
        </p:nvSpPr>
        <p:spPr/>
        <p:txBody>
          <a:bodyPr/>
          <a:lstStyle/>
          <a:p>
            <a:fld id="{90CB27B7-54A0-488A-9A47-BB496F391D31}" type="slidenum">
              <a:rPr lang="en-US" smtClean="0"/>
              <a:t>‹#›</a:t>
            </a:fld>
            <a:endParaRPr lang="en-US"/>
          </a:p>
        </p:txBody>
      </p:sp>
    </p:spTree>
    <p:extLst>
      <p:ext uri="{BB962C8B-B14F-4D97-AF65-F5344CB8AC3E}">
        <p14:creationId xmlns:p14="http://schemas.microsoft.com/office/powerpoint/2010/main" val="5011962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C6618-AED1-4370-ACE6-993A7A7B01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AD8D9-AC72-4AEB-8E44-D7A742A677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72440-2FF9-41AB-9CE3-FDC13195F536}"/>
              </a:ext>
            </a:extLst>
          </p:cNvPr>
          <p:cNvSpPr>
            <a:spLocks noGrp="1"/>
          </p:cNvSpPr>
          <p:nvPr>
            <p:ph type="dt" sz="half" idx="10"/>
          </p:nvPr>
        </p:nvSpPr>
        <p:spPr/>
        <p:txBody>
          <a:bodyPr/>
          <a:lstStyle/>
          <a:p>
            <a:fld id="{5A2A597E-A3B6-4268-AE1F-705DCEC6DF1E}" type="datetimeFigureOut">
              <a:rPr lang="en-US" smtClean="0"/>
              <a:t>11/20/2023</a:t>
            </a:fld>
            <a:endParaRPr lang="en-US"/>
          </a:p>
        </p:txBody>
      </p:sp>
      <p:sp>
        <p:nvSpPr>
          <p:cNvPr id="5" name="Footer Placeholder 4">
            <a:extLst>
              <a:ext uri="{FF2B5EF4-FFF2-40B4-BE49-F238E27FC236}">
                <a16:creationId xmlns:a16="http://schemas.microsoft.com/office/drawing/2014/main" id="{0FBA0348-2409-4BBC-BBC0-A2BB9FF3B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54A8AF-DE96-4F2D-BD6A-409BA6A4D9DD}"/>
              </a:ext>
            </a:extLst>
          </p:cNvPr>
          <p:cNvSpPr>
            <a:spLocks noGrp="1"/>
          </p:cNvSpPr>
          <p:nvPr>
            <p:ph type="sldNum" sz="quarter" idx="12"/>
          </p:nvPr>
        </p:nvSpPr>
        <p:spPr/>
        <p:txBody>
          <a:bodyPr/>
          <a:lstStyle/>
          <a:p>
            <a:fld id="{90CB27B7-54A0-488A-9A47-BB496F391D31}" type="slidenum">
              <a:rPr lang="en-US" smtClean="0"/>
              <a:t>‹#›</a:t>
            </a:fld>
            <a:endParaRPr lang="en-US"/>
          </a:p>
        </p:txBody>
      </p:sp>
    </p:spTree>
    <p:extLst>
      <p:ext uri="{BB962C8B-B14F-4D97-AF65-F5344CB8AC3E}">
        <p14:creationId xmlns:p14="http://schemas.microsoft.com/office/powerpoint/2010/main" val="2464910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0" i="0">
                <a:solidFill>
                  <a:srgbClr val="181818"/>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6BF55-9A3B-47AF-83D5-A7515E620BA1}"/>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DB48407B-EE72-4865-A68E-9A5FBB0F7455}"/>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B49DBC-2B76-4DED-BBEA-AE31292091E7}"/>
              </a:ext>
            </a:extLst>
          </p:cNvPr>
          <p:cNvSpPr>
            <a:spLocks noGrp="1"/>
          </p:cNvSpPr>
          <p:nvPr>
            <p:ph type="dt" sz="half" idx="10"/>
          </p:nvPr>
        </p:nvSpPr>
        <p:spPr/>
        <p:txBody>
          <a:bodyPr/>
          <a:lstStyle/>
          <a:p>
            <a:fld id="{5A2A597E-A3B6-4268-AE1F-705DCEC6DF1E}" type="datetimeFigureOut">
              <a:rPr lang="en-US" smtClean="0"/>
              <a:t>11/20/2023</a:t>
            </a:fld>
            <a:endParaRPr lang="en-US"/>
          </a:p>
        </p:txBody>
      </p:sp>
      <p:sp>
        <p:nvSpPr>
          <p:cNvPr id="5" name="Footer Placeholder 4">
            <a:extLst>
              <a:ext uri="{FF2B5EF4-FFF2-40B4-BE49-F238E27FC236}">
                <a16:creationId xmlns:a16="http://schemas.microsoft.com/office/drawing/2014/main" id="{5A434AA5-95CD-4D24-9061-720B2F364A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3955A-A814-4D93-9306-C8B108157CAD}"/>
              </a:ext>
            </a:extLst>
          </p:cNvPr>
          <p:cNvSpPr>
            <a:spLocks noGrp="1"/>
          </p:cNvSpPr>
          <p:nvPr>
            <p:ph type="sldNum" sz="quarter" idx="12"/>
          </p:nvPr>
        </p:nvSpPr>
        <p:spPr/>
        <p:txBody>
          <a:bodyPr/>
          <a:lstStyle/>
          <a:p>
            <a:fld id="{90CB27B7-54A0-488A-9A47-BB496F391D31}" type="slidenum">
              <a:rPr lang="en-US" smtClean="0"/>
              <a:t>‹#›</a:t>
            </a:fld>
            <a:endParaRPr lang="en-US"/>
          </a:p>
        </p:txBody>
      </p:sp>
    </p:spTree>
    <p:extLst>
      <p:ext uri="{BB962C8B-B14F-4D97-AF65-F5344CB8AC3E}">
        <p14:creationId xmlns:p14="http://schemas.microsoft.com/office/powerpoint/2010/main" val="2433936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023CF-7EA7-4759-9CB4-27CE9A02A9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D7A864-8D4D-4697-B6D6-998D4004597B}"/>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AB83B6-5D4C-4A27-B82A-BA7ECFCBBE51}"/>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361BA5-66E4-4DE3-A07C-F155864FF345}"/>
              </a:ext>
            </a:extLst>
          </p:cNvPr>
          <p:cNvSpPr>
            <a:spLocks noGrp="1"/>
          </p:cNvSpPr>
          <p:nvPr>
            <p:ph type="dt" sz="half" idx="10"/>
          </p:nvPr>
        </p:nvSpPr>
        <p:spPr/>
        <p:txBody>
          <a:bodyPr/>
          <a:lstStyle/>
          <a:p>
            <a:fld id="{5A2A597E-A3B6-4268-AE1F-705DCEC6DF1E}" type="datetimeFigureOut">
              <a:rPr lang="en-US" smtClean="0"/>
              <a:t>11/20/2023</a:t>
            </a:fld>
            <a:endParaRPr lang="en-US"/>
          </a:p>
        </p:txBody>
      </p:sp>
      <p:sp>
        <p:nvSpPr>
          <p:cNvPr id="6" name="Footer Placeholder 5">
            <a:extLst>
              <a:ext uri="{FF2B5EF4-FFF2-40B4-BE49-F238E27FC236}">
                <a16:creationId xmlns:a16="http://schemas.microsoft.com/office/drawing/2014/main" id="{42DB29C2-8289-49A5-BB1C-F520BCC33C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79AD73-5B67-4CAE-AA91-972DB65E5B1E}"/>
              </a:ext>
            </a:extLst>
          </p:cNvPr>
          <p:cNvSpPr>
            <a:spLocks noGrp="1"/>
          </p:cNvSpPr>
          <p:nvPr>
            <p:ph type="sldNum" sz="quarter" idx="12"/>
          </p:nvPr>
        </p:nvSpPr>
        <p:spPr/>
        <p:txBody>
          <a:bodyPr/>
          <a:lstStyle/>
          <a:p>
            <a:fld id="{90CB27B7-54A0-488A-9A47-BB496F391D31}" type="slidenum">
              <a:rPr lang="en-US" smtClean="0"/>
              <a:t>‹#›</a:t>
            </a:fld>
            <a:endParaRPr lang="en-US"/>
          </a:p>
        </p:txBody>
      </p:sp>
    </p:spTree>
    <p:extLst>
      <p:ext uri="{BB962C8B-B14F-4D97-AF65-F5344CB8AC3E}">
        <p14:creationId xmlns:p14="http://schemas.microsoft.com/office/powerpoint/2010/main" val="23677668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B3671-76A9-45B4-9B58-3C5F549971BD}"/>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CEEFE5-0E6D-4000-970C-6463B1BCF539}"/>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3B008-9944-4CBF-B0EB-FB37E99CA2E2}"/>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C4527D-5366-4EB1-A2B9-46C0AE4EEF04}"/>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80849530-CEF7-46FA-B722-02361ED807BD}"/>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76A3FF-A393-4AE5-AFBF-5278413B41E5}"/>
              </a:ext>
            </a:extLst>
          </p:cNvPr>
          <p:cNvSpPr>
            <a:spLocks noGrp="1"/>
          </p:cNvSpPr>
          <p:nvPr>
            <p:ph type="dt" sz="half" idx="10"/>
          </p:nvPr>
        </p:nvSpPr>
        <p:spPr/>
        <p:txBody>
          <a:bodyPr/>
          <a:lstStyle/>
          <a:p>
            <a:fld id="{5A2A597E-A3B6-4268-AE1F-705DCEC6DF1E}" type="datetimeFigureOut">
              <a:rPr lang="en-US" smtClean="0"/>
              <a:t>11/20/2023</a:t>
            </a:fld>
            <a:endParaRPr lang="en-US"/>
          </a:p>
        </p:txBody>
      </p:sp>
      <p:sp>
        <p:nvSpPr>
          <p:cNvPr id="8" name="Footer Placeholder 7">
            <a:extLst>
              <a:ext uri="{FF2B5EF4-FFF2-40B4-BE49-F238E27FC236}">
                <a16:creationId xmlns:a16="http://schemas.microsoft.com/office/drawing/2014/main" id="{9CF85AE1-8560-4D4B-82E5-6A8324BD4A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775C82-4F4F-4115-BEC5-196FFF1FCF02}"/>
              </a:ext>
            </a:extLst>
          </p:cNvPr>
          <p:cNvSpPr>
            <a:spLocks noGrp="1"/>
          </p:cNvSpPr>
          <p:nvPr>
            <p:ph type="sldNum" sz="quarter" idx="12"/>
          </p:nvPr>
        </p:nvSpPr>
        <p:spPr/>
        <p:txBody>
          <a:bodyPr/>
          <a:lstStyle/>
          <a:p>
            <a:fld id="{90CB27B7-54A0-488A-9A47-BB496F391D31}" type="slidenum">
              <a:rPr lang="en-US" smtClean="0"/>
              <a:t>‹#›</a:t>
            </a:fld>
            <a:endParaRPr lang="en-US"/>
          </a:p>
        </p:txBody>
      </p:sp>
    </p:spTree>
    <p:extLst>
      <p:ext uri="{BB962C8B-B14F-4D97-AF65-F5344CB8AC3E}">
        <p14:creationId xmlns:p14="http://schemas.microsoft.com/office/powerpoint/2010/main" val="13358232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3E33-BA03-48D9-B443-847CFBCB0C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8A6BB9-E2A3-445B-ABE0-F11A98263862}"/>
              </a:ext>
            </a:extLst>
          </p:cNvPr>
          <p:cNvSpPr>
            <a:spLocks noGrp="1"/>
          </p:cNvSpPr>
          <p:nvPr>
            <p:ph type="dt" sz="half" idx="10"/>
          </p:nvPr>
        </p:nvSpPr>
        <p:spPr/>
        <p:txBody>
          <a:bodyPr/>
          <a:lstStyle/>
          <a:p>
            <a:fld id="{5A2A597E-A3B6-4268-AE1F-705DCEC6DF1E}" type="datetimeFigureOut">
              <a:rPr lang="en-US" smtClean="0"/>
              <a:t>11/20/2023</a:t>
            </a:fld>
            <a:endParaRPr lang="en-US"/>
          </a:p>
        </p:txBody>
      </p:sp>
      <p:sp>
        <p:nvSpPr>
          <p:cNvPr id="4" name="Footer Placeholder 3">
            <a:extLst>
              <a:ext uri="{FF2B5EF4-FFF2-40B4-BE49-F238E27FC236}">
                <a16:creationId xmlns:a16="http://schemas.microsoft.com/office/drawing/2014/main" id="{1A1D3887-B0DB-4206-9FC7-FC13E5D42C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3C1CBD-061D-4349-9939-AA43CBD513FF}"/>
              </a:ext>
            </a:extLst>
          </p:cNvPr>
          <p:cNvSpPr>
            <a:spLocks noGrp="1"/>
          </p:cNvSpPr>
          <p:nvPr>
            <p:ph type="sldNum" sz="quarter" idx="12"/>
          </p:nvPr>
        </p:nvSpPr>
        <p:spPr/>
        <p:txBody>
          <a:bodyPr/>
          <a:lstStyle/>
          <a:p>
            <a:fld id="{90CB27B7-54A0-488A-9A47-BB496F391D31}" type="slidenum">
              <a:rPr lang="en-US" smtClean="0"/>
              <a:t>‹#›</a:t>
            </a:fld>
            <a:endParaRPr lang="en-US"/>
          </a:p>
        </p:txBody>
      </p:sp>
    </p:spTree>
    <p:extLst>
      <p:ext uri="{BB962C8B-B14F-4D97-AF65-F5344CB8AC3E}">
        <p14:creationId xmlns:p14="http://schemas.microsoft.com/office/powerpoint/2010/main" val="10387408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4B8B35-DC50-4E43-BA71-9E1E791D9A04}"/>
              </a:ext>
            </a:extLst>
          </p:cNvPr>
          <p:cNvSpPr>
            <a:spLocks noGrp="1"/>
          </p:cNvSpPr>
          <p:nvPr>
            <p:ph type="dt" sz="half" idx="10"/>
          </p:nvPr>
        </p:nvSpPr>
        <p:spPr/>
        <p:txBody>
          <a:bodyPr/>
          <a:lstStyle/>
          <a:p>
            <a:fld id="{5A2A597E-A3B6-4268-AE1F-705DCEC6DF1E}" type="datetimeFigureOut">
              <a:rPr lang="en-US" smtClean="0"/>
              <a:t>11/20/2023</a:t>
            </a:fld>
            <a:endParaRPr lang="en-US"/>
          </a:p>
        </p:txBody>
      </p:sp>
      <p:sp>
        <p:nvSpPr>
          <p:cNvPr id="3" name="Footer Placeholder 2">
            <a:extLst>
              <a:ext uri="{FF2B5EF4-FFF2-40B4-BE49-F238E27FC236}">
                <a16:creationId xmlns:a16="http://schemas.microsoft.com/office/drawing/2014/main" id="{773D3F1B-2C1C-4AD8-9672-3D1E848DF0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E8B7FE-1970-4B6C-9737-E63DC96DE63A}"/>
              </a:ext>
            </a:extLst>
          </p:cNvPr>
          <p:cNvSpPr>
            <a:spLocks noGrp="1"/>
          </p:cNvSpPr>
          <p:nvPr>
            <p:ph type="sldNum" sz="quarter" idx="12"/>
          </p:nvPr>
        </p:nvSpPr>
        <p:spPr/>
        <p:txBody>
          <a:bodyPr/>
          <a:lstStyle/>
          <a:p>
            <a:fld id="{90CB27B7-54A0-488A-9A47-BB496F391D31}" type="slidenum">
              <a:rPr lang="en-US" smtClean="0"/>
              <a:t>‹#›</a:t>
            </a:fld>
            <a:endParaRPr lang="en-US"/>
          </a:p>
        </p:txBody>
      </p:sp>
    </p:spTree>
    <p:extLst>
      <p:ext uri="{BB962C8B-B14F-4D97-AF65-F5344CB8AC3E}">
        <p14:creationId xmlns:p14="http://schemas.microsoft.com/office/powerpoint/2010/main" val="4913752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00870-C79E-415E-916A-4C9D91BB2BBD}"/>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88DE7B1D-F3B1-487E-810B-358C61B88BBC}"/>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ED748E-E7D9-460B-ADEB-78521E7E47BA}"/>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D8AD2627-FFF3-490D-912B-CBE0E39AD487}"/>
              </a:ext>
            </a:extLst>
          </p:cNvPr>
          <p:cNvSpPr>
            <a:spLocks noGrp="1"/>
          </p:cNvSpPr>
          <p:nvPr>
            <p:ph type="dt" sz="half" idx="10"/>
          </p:nvPr>
        </p:nvSpPr>
        <p:spPr/>
        <p:txBody>
          <a:bodyPr/>
          <a:lstStyle/>
          <a:p>
            <a:fld id="{5A2A597E-A3B6-4268-AE1F-705DCEC6DF1E}" type="datetimeFigureOut">
              <a:rPr lang="en-US" smtClean="0"/>
              <a:t>11/20/2023</a:t>
            </a:fld>
            <a:endParaRPr lang="en-US"/>
          </a:p>
        </p:txBody>
      </p:sp>
      <p:sp>
        <p:nvSpPr>
          <p:cNvPr id="6" name="Footer Placeholder 5">
            <a:extLst>
              <a:ext uri="{FF2B5EF4-FFF2-40B4-BE49-F238E27FC236}">
                <a16:creationId xmlns:a16="http://schemas.microsoft.com/office/drawing/2014/main" id="{17C960DD-4526-4638-96BC-CBB7E4DD07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854D9-E9EA-420B-9E48-62B320B32F40}"/>
              </a:ext>
            </a:extLst>
          </p:cNvPr>
          <p:cNvSpPr>
            <a:spLocks noGrp="1"/>
          </p:cNvSpPr>
          <p:nvPr>
            <p:ph type="sldNum" sz="quarter" idx="12"/>
          </p:nvPr>
        </p:nvSpPr>
        <p:spPr/>
        <p:txBody>
          <a:bodyPr/>
          <a:lstStyle/>
          <a:p>
            <a:fld id="{90CB27B7-54A0-488A-9A47-BB496F391D31}" type="slidenum">
              <a:rPr lang="en-US" smtClean="0"/>
              <a:t>‹#›</a:t>
            </a:fld>
            <a:endParaRPr lang="en-US"/>
          </a:p>
        </p:txBody>
      </p:sp>
    </p:spTree>
    <p:extLst>
      <p:ext uri="{BB962C8B-B14F-4D97-AF65-F5344CB8AC3E}">
        <p14:creationId xmlns:p14="http://schemas.microsoft.com/office/powerpoint/2010/main" val="42650424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8BB6-C54D-4227-BD36-DFE51CF1FFCC}"/>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5EE007D1-E0B4-4FE4-9931-6CD59312D744}"/>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1278EFF2-0EFB-4483-9631-62A902574D73}"/>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BB9F1CBB-EFDB-4E04-AF9C-04A936BBA64F}"/>
              </a:ext>
            </a:extLst>
          </p:cNvPr>
          <p:cNvSpPr>
            <a:spLocks noGrp="1"/>
          </p:cNvSpPr>
          <p:nvPr>
            <p:ph type="dt" sz="half" idx="10"/>
          </p:nvPr>
        </p:nvSpPr>
        <p:spPr/>
        <p:txBody>
          <a:bodyPr/>
          <a:lstStyle/>
          <a:p>
            <a:fld id="{5A2A597E-A3B6-4268-AE1F-705DCEC6DF1E}" type="datetimeFigureOut">
              <a:rPr lang="en-US" smtClean="0"/>
              <a:t>11/20/2023</a:t>
            </a:fld>
            <a:endParaRPr lang="en-US"/>
          </a:p>
        </p:txBody>
      </p:sp>
      <p:sp>
        <p:nvSpPr>
          <p:cNvPr id="6" name="Footer Placeholder 5">
            <a:extLst>
              <a:ext uri="{FF2B5EF4-FFF2-40B4-BE49-F238E27FC236}">
                <a16:creationId xmlns:a16="http://schemas.microsoft.com/office/drawing/2014/main" id="{0FE72138-8F87-4216-8C8D-992D48779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BA2DC3-A589-4FBE-8258-B4B70A8C97EC}"/>
              </a:ext>
            </a:extLst>
          </p:cNvPr>
          <p:cNvSpPr>
            <a:spLocks noGrp="1"/>
          </p:cNvSpPr>
          <p:nvPr>
            <p:ph type="sldNum" sz="quarter" idx="12"/>
          </p:nvPr>
        </p:nvSpPr>
        <p:spPr/>
        <p:txBody>
          <a:bodyPr/>
          <a:lstStyle/>
          <a:p>
            <a:fld id="{90CB27B7-54A0-488A-9A47-BB496F391D31}" type="slidenum">
              <a:rPr lang="en-US" smtClean="0"/>
              <a:t>‹#›</a:t>
            </a:fld>
            <a:endParaRPr lang="en-US"/>
          </a:p>
        </p:txBody>
      </p:sp>
    </p:spTree>
    <p:extLst>
      <p:ext uri="{BB962C8B-B14F-4D97-AF65-F5344CB8AC3E}">
        <p14:creationId xmlns:p14="http://schemas.microsoft.com/office/powerpoint/2010/main" val="18532526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54507-BC61-4D1E-A5F0-45E740F6B4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277F3D-1F63-48C7-96D8-08E362BAD9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FE60C2-BAAB-4CCA-BC42-78D63C8D91BF}"/>
              </a:ext>
            </a:extLst>
          </p:cNvPr>
          <p:cNvSpPr>
            <a:spLocks noGrp="1"/>
          </p:cNvSpPr>
          <p:nvPr>
            <p:ph type="dt" sz="half" idx="10"/>
          </p:nvPr>
        </p:nvSpPr>
        <p:spPr/>
        <p:txBody>
          <a:bodyPr/>
          <a:lstStyle/>
          <a:p>
            <a:fld id="{5A2A597E-A3B6-4268-AE1F-705DCEC6DF1E}" type="datetimeFigureOut">
              <a:rPr lang="en-US" smtClean="0"/>
              <a:t>11/20/2023</a:t>
            </a:fld>
            <a:endParaRPr lang="en-US"/>
          </a:p>
        </p:txBody>
      </p:sp>
      <p:sp>
        <p:nvSpPr>
          <p:cNvPr id="5" name="Footer Placeholder 4">
            <a:extLst>
              <a:ext uri="{FF2B5EF4-FFF2-40B4-BE49-F238E27FC236}">
                <a16:creationId xmlns:a16="http://schemas.microsoft.com/office/drawing/2014/main" id="{F3B36310-745F-4276-BCEC-C6EEB7901C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61B039-6636-40D0-B5B4-CAD19D0E44DB}"/>
              </a:ext>
            </a:extLst>
          </p:cNvPr>
          <p:cNvSpPr>
            <a:spLocks noGrp="1"/>
          </p:cNvSpPr>
          <p:nvPr>
            <p:ph type="sldNum" sz="quarter" idx="12"/>
          </p:nvPr>
        </p:nvSpPr>
        <p:spPr/>
        <p:txBody>
          <a:bodyPr/>
          <a:lstStyle/>
          <a:p>
            <a:fld id="{90CB27B7-54A0-488A-9A47-BB496F391D31}" type="slidenum">
              <a:rPr lang="en-US" smtClean="0"/>
              <a:t>‹#›</a:t>
            </a:fld>
            <a:endParaRPr lang="en-US"/>
          </a:p>
        </p:txBody>
      </p:sp>
    </p:spTree>
    <p:extLst>
      <p:ext uri="{BB962C8B-B14F-4D97-AF65-F5344CB8AC3E}">
        <p14:creationId xmlns:p14="http://schemas.microsoft.com/office/powerpoint/2010/main" val="39202636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1C9E49-5251-485C-A945-A1A37C6A4FD2}"/>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724A1D-21C4-494F-A6BF-9E0A97FBE709}"/>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27A06-F1C0-4F7C-93FF-B2CF6CCBB4D2}"/>
              </a:ext>
            </a:extLst>
          </p:cNvPr>
          <p:cNvSpPr>
            <a:spLocks noGrp="1"/>
          </p:cNvSpPr>
          <p:nvPr>
            <p:ph type="dt" sz="half" idx="10"/>
          </p:nvPr>
        </p:nvSpPr>
        <p:spPr/>
        <p:txBody>
          <a:bodyPr/>
          <a:lstStyle/>
          <a:p>
            <a:fld id="{5A2A597E-A3B6-4268-AE1F-705DCEC6DF1E}" type="datetimeFigureOut">
              <a:rPr lang="en-US" smtClean="0"/>
              <a:t>11/20/2023</a:t>
            </a:fld>
            <a:endParaRPr lang="en-US"/>
          </a:p>
        </p:txBody>
      </p:sp>
      <p:sp>
        <p:nvSpPr>
          <p:cNvPr id="5" name="Footer Placeholder 4">
            <a:extLst>
              <a:ext uri="{FF2B5EF4-FFF2-40B4-BE49-F238E27FC236}">
                <a16:creationId xmlns:a16="http://schemas.microsoft.com/office/drawing/2014/main" id="{2C9B9331-ED3C-4820-8261-60921F5CF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D5617-A871-4A50-8FEF-31A330B3351D}"/>
              </a:ext>
            </a:extLst>
          </p:cNvPr>
          <p:cNvSpPr>
            <a:spLocks noGrp="1"/>
          </p:cNvSpPr>
          <p:nvPr>
            <p:ph type="sldNum" sz="quarter" idx="12"/>
          </p:nvPr>
        </p:nvSpPr>
        <p:spPr/>
        <p:txBody>
          <a:bodyPr/>
          <a:lstStyle/>
          <a:p>
            <a:fld id="{90CB27B7-54A0-488A-9A47-BB496F391D31}" type="slidenum">
              <a:rPr lang="en-US" smtClean="0"/>
              <a:t>‹#›</a:t>
            </a:fld>
            <a:endParaRPr lang="en-US"/>
          </a:p>
        </p:txBody>
      </p:sp>
    </p:spTree>
    <p:extLst>
      <p:ext uri="{BB962C8B-B14F-4D97-AF65-F5344CB8AC3E}">
        <p14:creationId xmlns:p14="http://schemas.microsoft.com/office/powerpoint/2010/main" val="741516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144000" y="3"/>
            <a:ext cx="9144000" cy="10287000"/>
          </a:xfrm>
          <a:custGeom>
            <a:avLst/>
            <a:gdLst/>
            <a:ahLst/>
            <a:cxnLst/>
            <a:rect l="l" t="t" r="r" b="b"/>
            <a:pathLst>
              <a:path w="9144000" h="10287000">
                <a:moveTo>
                  <a:pt x="0" y="0"/>
                </a:moveTo>
                <a:lnTo>
                  <a:pt x="9143999" y="0"/>
                </a:lnTo>
                <a:lnTo>
                  <a:pt x="9143999" y="10286996"/>
                </a:lnTo>
                <a:lnTo>
                  <a:pt x="0" y="10286996"/>
                </a:lnTo>
                <a:lnTo>
                  <a:pt x="0" y="0"/>
                </a:lnTo>
                <a:close/>
              </a:path>
            </a:pathLst>
          </a:custGeom>
          <a:solidFill>
            <a:srgbClr val="122D7D">
              <a:alpha val="4708"/>
            </a:srgbClr>
          </a:solidFill>
        </p:spPr>
        <p:txBody>
          <a:bodyPr wrap="square" lIns="0" tIns="0" rIns="0" bIns="0" rtlCol="0"/>
          <a:lstStyle/>
          <a:p>
            <a:endParaRPr sz="1800"/>
          </a:p>
        </p:txBody>
      </p:sp>
      <p:sp>
        <p:nvSpPr>
          <p:cNvPr id="2" name="Holder 2"/>
          <p:cNvSpPr>
            <a:spLocks noGrp="1"/>
          </p:cNvSpPr>
          <p:nvPr>
            <p:ph type="title"/>
          </p:nvPr>
        </p:nvSpPr>
        <p:spPr/>
        <p:txBody>
          <a:bodyPr lIns="0" tIns="0" rIns="0" bIns="0"/>
          <a:lstStyle>
            <a:lvl1pPr>
              <a:defRPr sz="3499" b="0" i="0">
                <a:solidFill>
                  <a:srgbClr val="181818"/>
                </a:solidFill>
                <a:latin typeface="Arial"/>
                <a:cs typeface="Arial"/>
              </a:defRPr>
            </a:lvl1pPr>
          </a:lstStyle>
          <a:p>
            <a:endParaRPr/>
          </a:p>
        </p:txBody>
      </p:sp>
      <p:sp>
        <p:nvSpPr>
          <p:cNvPr id="3" name="Holder 3"/>
          <p:cNvSpPr>
            <a:spLocks noGrp="1"/>
          </p:cNvSpPr>
          <p:nvPr>
            <p:ph sz="half" idx="2"/>
          </p:nvPr>
        </p:nvSpPr>
        <p:spPr>
          <a:xfrm>
            <a:off x="914400" y="2366010"/>
            <a:ext cx="7955280" cy="58169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58169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73048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144000" y="3"/>
            <a:ext cx="9144000" cy="10287000"/>
          </a:xfrm>
          <a:custGeom>
            <a:avLst/>
            <a:gdLst/>
            <a:ahLst/>
            <a:cxnLst/>
            <a:rect l="l" t="t" r="r" b="b"/>
            <a:pathLst>
              <a:path w="9144000" h="10287000">
                <a:moveTo>
                  <a:pt x="0" y="0"/>
                </a:moveTo>
                <a:lnTo>
                  <a:pt x="9143999" y="0"/>
                </a:lnTo>
                <a:lnTo>
                  <a:pt x="9143999" y="10286996"/>
                </a:lnTo>
                <a:lnTo>
                  <a:pt x="0" y="10286996"/>
                </a:lnTo>
                <a:lnTo>
                  <a:pt x="0" y="0"/>
                </a:lnTo>
                <a:close/>
              </a:path>
            </a:pathLst>
          </a:custGeom>
          <a:solidFill>
            <a:srgbClr val="122D7D">
              <a:alpha val="4708"/>
            </a:srgbClr>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500" b="0" i="0">
                <a:solidFill>
                  <a:srgbClr val="181818"/>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0" i="0">
                <a:solidFill>
                  <a:srgbClr val="181818"/>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122D7D"/>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5458719"/>
            <a:ext cx="15773400" cy="1384995"/>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553998"/>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14400" y="9566910"/>
            <a:ext cx="4206240" cy="276999"/>
          </a:xfrm>
        </p:spPr>
        <p:txBody>
          <a:bodyPr/>
          <a:lstStyle/>
          <a:p>
            <a:fld id="{87988237-D6EB-3E46-839E-E5F17669000C}" type="datetimeFigureOut">
              <a:rPr lang="en-US" smtClean="0"/>
              <a:t>11/20/2023</a:t>
            </a:fld>
            <a:endParaRPr lang="en-US"/>
          </a:p>
        </p:txBody>
      </p:sp>
      <p:sp>
        <p:nvSpPr>
          <p:cNvPr id="5" name="Footer Placeholder 4"/>
          <p:cNvSpPr>
            <a:spLocks noGrp="1"/>
          </p:cNvSpPr>
          <p:nvPr>
            <p:ph type="ftr" sz="quarter" idx="11"/>
          </p:nvPr>
        </p:nvSpPr>
        <p:spPr>
          <a:xfrm>
            <a:off x="6217920" y="9566910"/>
            <a:ext cx="5852160" cy="276999"/>
          </a:xfrm>
        </p:spPr>
        <p:txBody>
          <a:bodyPr/>
          <a:lstStyle/>
          <a:p>
            <a:endParaRPr lang="en-US"/>
          </a:p>
        </p:txBody>
      </p:sp>
      <p:sp>
        <p:nvSpPr>
          <p:cNvPr id="6" name="Slide Number Placeholder 5"/>
          <p:cNvSpPr>
            <a:spLocks noGrp="1"/>
          </p:cNvSpPr>
          <p:nvPr>
            <p:ph type="sldNum" sz="quarter" idx="12"/>
          </p:nvPr>
        </p:nvSpPr>
        <p:spPr>
          <a:xfrm>
            <a:off x="13167361" y="9566910"/>
            <a:ext cx="4206240" cy="276999"/>
          </a:xfrm>
        </p:spPr>
        <p:txBody>
          <a:bodyPr/>
          <a:lstStyle/>
          <a:p>
            <a:fld id="{1B1CCE99-C3E7-674C-A61A-834A6F387318}" type="slidenum">
              <a:rPr lang="en-US" smtClean="0"/>
              <a:t>‹#›</a:t>
            </a:fld>
            <a:endParaRPr lang="en-US"/>
          </a:p>
        </p:txBody>
      </p:sp>
    </p:spTree>
    <p:extLst>
      <p:ext uri="{BB962C8B-B14F-4D97-AF65-F5344CB8AC3E}">
        <p14:creationId xmlns:p14="http://schemas.microsoft.com/office/powerpoint/2010/main" val="972341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fld id="{87988237-D6EB-3E46-839E-E5F17669000C}" type="datetimeFigureOut">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1CCE99-C3E7-674C-A61A-834A6F387318}" type="slidenum">
              <a:rPr lang="en-US" smtClean="0"/>
              <a:t>‹#›</a:t>
            </a:fld>
            <a:endParaRPr lang="en-US"/>
          </a:p>
        </p:txBody>
      </p:sp>
    </p:spTree>
    <p:extLst>
      <p:ext uri="{BB962C8B-B14F-4D97-AF65-F5344CB8AC3E}">
        <p14:creationId xmlns:p14="http://schemas.microsoft.com/office/powerpoint/2010/main" val="491594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988237-D6EB-3E46-839E-E5F17669000C}" type="datetimeFigureOut">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1CCE99-C3E7-674C-A61A-834A6F387318}" type="slidenum">
              <a:rPr lang="en-US" smtClean="0"/>
              <a:t>‹#›</a:t>
            </a:fld>
            <a:endParaRPr lang="en-US"/>
          </a:p>
        </p:txBody>
      </p:sp>
    </p:spTree>
    <p:extLst>
      <p:ext uri="{BB962C8B-B14F-4D97-AF65-F5344CB8AC3E}">
        <p14:creationId xmlns:p14="http://schemas.microsoft.com/office/powerpoint/2010/main" val="3708446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988237-D6EB-3E46-839E-E5F17669000C}" type="datetimeFigureOut">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1CCE99-C3E7-674C-A61A-834A6F387318}" type="slidenum">
              <a:rPr lang="en-US" smtClean="0"/>
              <a:t>‹#›</a:t>
            </a:fld>
            <a:endParaRPr lang="en-US"/>
          </a:p>
        </p:txBody>
      </p:sp>
    </p:spTree>
    <p:extLst>
      <p:ext uri="{BB962C8B-B14F-4D97-AF65-F5344CB8AC3E}">
        <p14:creationId xmlns:p14="http://schemas.microsoft.com/office/powerpoint/2010/main" val="2848184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039551" y="1000291"/>
            <a:ext cx="4208897" cy="558800"/>
          </a:xfrm>
          <a:prstGeom prst="rect">
            <a:avLst/>
          </a:prstGeom>
        </p:spPr>
        <p:txBody>
          <a:bodyPr wrap="square" lIns="0" tIns="0" rIns="0" bIns="0">
            <a:spAutoFit/>
          </a:bodyPr>
          <a:lstStyle>
            <a:lvl1pPr>
              <a:defRPr sz="3500" b="0" i="0">
                <a:solidFill>
                  <a:srgbClr val="181818"/>
                </a:solidFill>
                <a:latin typeface="Arial"/>
                <a:cs typeface="Arial"/>
              </a:defRPr>
            </a:lvl1pPr>
          </a:lstStyle>
          <a:p>
            <a:endParaRPr/>
          </a:p>
        </p:txBody>
      </p:sp>
      <p:sp>
        <p:nvSpPr>
          <p:cNvPr id="3" name="Holder 3"/>
          <p:cNvSpPr>
            <a:spLocks noGrp="1"/>
          </p:cNvSpPr>
          <p:nvPr>
            <p:ph type="body" idx="1"/>
          </p:nvPr>
        </p:nvSpPr>
        <p:spPr>
          <a:xfrm>
            <a:off x="1028700" y="2303219"/>
            <a:ext cx="16230600" cy="57435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11/20/2023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8"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87988237-D6EB-3E46-839E-E5F17669000C}" type="datetimeFigureOut">
              <a:rPr lang="en-US" smtClean="0"/>
              <a:t>11/20/2023</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1B1CCE99-C3E7-674C-A61A-834A6F387318}" type="slidenum">
              <a:rPr lang="en-US" smtClean="0"/>
              <a:t>‹#›</a:t>
            </a:fld>
            <a:endParaRPr lang="en-US"/>
          </a:p>
        </p:txBody>
      </p:sp>
    </p:spTree>
    <p:extLst>
      <p:ext uri="{BB962C8B-B14F-4D97-AF65-F5344CB8AC3E}">
        <p14:creationId xmlns:p14="http://schemas.microsoft.com/office/powerpoint/2010/main" val="229924941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774FF4-4680-40E1-AFA5-82EB53C2C9A0}"/>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E97F25-704C-4111-AA39-DEFE63183A0C}"/>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000727-0103-4A13-B14D-FF7346D26E83}"/>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5A2A597E-A3B6-4268-AE1F-705DCEC6DF1E}" type="datetimeFigureOut">
              <a:rPr lang="en-US" smtClean="0"/>
              <a:t>11/20/2023</a:t>
            </a:fld>
            <a:endParaRPr lang="en-US"/>
          </a:p>
        </p:txBody>
      </p:sp>
      <p:sp>
        <p:nvSpPr>
          <p:cNvPr id="5" name="Footer Placeholder 4">
            <a:extLst>
              <a:ext uri="{FF2B5EF4-FFF2-40B4-BE49-F238E27FC236}">
                <a16:creationId xmlns:a16="http://schemas.microsoft.com/office/drawing/2014/main" id="{FE3BFDB9-0022-4133-97F5-E93AE858C0CC}"/>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78BD75-27F6-4066-8858-40B4B4D67B0A}"/>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90CB27B7-54A0-488A-9A47-BB496F391D31}" type="slidenum">
              <a:rPr lang="en-US" smtClean="0"/>
              <a:t>‹#›</a:t>
            </a:fld>
            <a:endParaRPr lang="en-US"/>
          </a:p>
        </p:txBody>
      </p:sp>
    </p:spTree>
    <p:extLst>
      <p:ext uri="{BB962C8B-B14F-4D97-AF65-F5344CB8AC3E}">
        <p14:creationId xmlns:p14="http://schemas.microsoft.com/office/powerpoint/2010/main" val="354388783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28.sv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jpeg"/><Relationship Id="rId3" Type="http://schemas.openxmlformats.org/officeDocument/2006/relationships/image" Target="../media/image2.png"/><Relationship Id="rId7" Type="http://schemas.openxmlformats.org/officeDocument/2006/relationships/image" Target="../media/image32.png"/><Relationship Id="rId12" Type="http://schemas.openxmlformats.org/officeDocument/2006/relationships/image" Target="../media/image37.jpeg"/><Relationship Id="rId17" Type="http://schemas.openxmlformats.org/officeDocument/2006/relationships/image" Target="../media/image42.png"/><Relationship Id="rId2" Type="http://schemas.openxmlformats.org/officeDocument/2006/relationships/notesSlide" Target="../notesSlides/notesSlide28.xml"/><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png"/><Relationship Id="rId1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21.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44.png"/><Relationship Id="rId5" Type="http://schemas.openxmlformats.org/officeDocument/2006/relationships/image" Target="../media/image47.png"/><Relationship Id="rId10" Type="http://schemas.microsoft.com/office/2007/relationships/hdphoto" Target="../media/hdphoto3.wdp"/><Relationship Id="rId4" Type="http://schemas.openxmlformats.org/officeDocument/2006/relationships/image" Target="../media/image22.png"/><Relationship Id="rId9" Type="http://schemas.openxmlformats.org/officeDocument/2006/relationships/image" Target="../media/image49.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png"/><Relationship Id="rId7"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jpeg"/><Relationship Id="rId4" Type="http://schemas.openxmlformats.org/officeDocument/2006/relationships/image" Target="../media/image58.png"/><Relationship Id="rId9" Type="http://schemas.openxmlformats.org/officeDocument/2006/relationships/image" Target="../media/image63.png"/></Relationships>
</file>

<file path=ppt/slides/_rels/slide47.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2.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jpeg"/><Relationship Id="rId9"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2.png"/><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763230" y="1674252"/>
            <a:ext cx="3529965" cy="10287000"/>
          </a:xfrm>
          <a:custGeom>
            <a:avLst/>
            <a:gdLst/>
            <a:ahLst/>
            <a:cxnLst/>
            <a:rect l="l" t="t" r="r" b="b"/>
            <a:pathLst>
              <a:path w="3529965" h="10287000">
                <a:moveTo>
                  <a:pt x="0" y="0"/>
                </a:moveTo>
                <a:lnTo>
                  <a:pt x="0" y="10286999"/>
                </a:lnTo>
                <a:lnTo>
                  <a:pt x="3529371" y="10286999"/>
                </a:lnTo>
                <a:lnTo>
                  <a:pt x="3529371" y="0"/>
                </a:lnTo>
                <a:lnTo>
                  <a:pt x="0" y="0"/>
                </a:lnTo>
                <a:close/>
              </a:path>
            </a:pathLst>
          </a:custGeom>
          <a:solidFill>
            <a:srgbClr val="FFFFFF">
              <a:alpha val="4708"/>
            </a:srgbClr>
          </a:solidFill>
        </p:spPr>
        <p:txBody>
          <a:bodyPr wrap="square" lIns="0" tIns="0" rIns="0" bIns="0" rtlCol="0"/>
          <a:lstStyle/>
          <a:p>
            <a:endParaRPr/>
          </a:p>
        </p:txBody>
      </p:sp>
      <p:pic>
        <p:nvPicPr>
          <p:cNvPr id="11" name="Picture 10">
            <a:extLst>
              <a:ext uri="{FF2B5EF4-FFF2-40B4-BE49-F238E27FC236}">
                <a16:creationId xmlns:a16="http://schemas.microsoft.com/office/drawing/2014/main" id="{D12C7EA1-1856-4950-B229-27D07573B7A3}"/>
              </a:ext>
            </a:extLst>
          </p:cNvPr>
          <p:cNvPicPr>
            <a:picLocks noChangeAspect="1"/>
          </p:cNvPicPr>
          <p:nvPr/>
        </p:nvPicPr>
        <p:blipFill rotWithShape="1">
          <a:blip r:embed="rId3">
            <a:extLst>
              <a:ext uri="{28A0092B-C50C-407E-A947-70E740481C1C}">
                <a14:useLocalDpi xmlns:a14="http://schemas.microsoft.com/office/drawing/2010/main" val="0"/>
              </a:ext>
            </a:extLst>
          </a:blip>
          <a:srcRect r="2768"/>
          <a:stretch/>
        </p:blipFill>
        <p:spPr>
          <a:xfrm>
            <a:off x="1" y="0"/>
            <a:ext cx="7636476" cy="10286999"/>
          </a:xfrm>
          <a:prstGeom prst="rect">
            <a:avLst/>
          </a:prstGeom>
        </p:spPr>
      </p:pic>
      <p:pic>
        <p:nvPicPr>
          <p:cNvPr id="13" name="Picture 12">
            <a:extLst>
              <a:ext uri="{FF2B5EF4-FFF2-40B4-BE49-F238E27FC236}">
                <a16:creationId xmlns:a16="http://schemas.microsoft.com/office/drawing/2014/main" id="{644D2436-EF48-40BF-9351-F5B99E6A33B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9238853"/>
            <a:ext cx="18287999" cy="1048148"/>
          </a:xfrm>
          <a:prstGeom prst="rect">
            <a:avLst/>
          </a:prstGeom>
          <a:noFill/>
        </p:spPr>
      </p:pic>
      <p:sp>
        <p:nvSpPr>
          <p:cNvPr id="14" name="TextBox 13">
            <a:extLst>
              <a:ext uri="{FF2B5EF4-FFF2-40B4-BE49-F238E27FC236}">
                <a16:creationId xmlns:a16="http://schemas.microsoft.com/office/drawing/2014/main" id="{FF2F12BB-BEA8-4CD8-8D32-16DF79811183}"/>
              </a:ext>
            </a:extLst>
          </p:cNvPr>
          <p:cNvSpPr txBox="1"/>
          <p:nvPr/>
        </p:nvSpPr>
        <p:spPr>
          <a:xfrm>
            <a:off x="6323544" y="3035880"/>
            <a:ext cx="9740518" cy="1077218"/>
          </a:xfrm>
          <a:prstGeom prst="rect">
            <a:avLst/>
          </a:prstGeom>
          <a:noFill/>
        </p:spPr>
        <p:txBody>
          <a:bodyPr wrap="square" rtlCol="0">
            <a:spAutoFit/>
          </a:bodyPr>
          <a:lstStyle/>
          <a:p>
            <a:pPr algn="ctr" defTabSz="457200"/>
            <a:r>
              <a:rPr lang="en-US" sz="3200" b="1">
                <a:solidFill>
                  <a:srgbClr val="002060"/>
                </a:solidFill>
                <a:latin typeface="Charter Roman"/>
                <a:cs typeface="Arial" panose="020B0604020202020204" pitchFamily="34" charset="0"/>
              </a:rPr>
              <a:t>Global Education Policy Dashboard Rollout</a:t>
            </a:r>
          </a:p>
          <a:p>
            <a:pPr algn="ctr" defTabSz="457200"/>
            <a:r>
              <a:rPr lang="en-US" sz="3200" b="1">
                <a:solidFill>
                  <a:srgbClr val="002060"/>
                </a:solidFill>
                <a:latin typeface="Charter Roman"/>
                <a:cs typeface="Arial" panose="020B0604020202020204" pitchFamily="34" charset="0"/>
              </a:rPr>
              <a:t>New Data for Building Back Better</a:t>
            </a:r>
          </a:p>
        </p:txBody>
      </p:sp>
      <p:sp>
        <p:nvSpPr>
          <p:cNvPr id="15" name="TextBox 14">
            <a:extLst>
              <a:ext uri="{FF2B5EF4-FFF2-40B4-BE49-F238E27FC236}">
                <a16:creationId xmlns:a16="http://schemas.microsoft.com/office/drawing/2014/main" id="{4240022D-012C-4160-B086-4DB81D7231F3}"/>
              </a:ext>
            </a:extLst>
          </p:cNvPr>
          <p:cNvSpPr txBox="1"/>
          <p:nvPr/>
        </p:nvSpPr>
        <p:spPr>
          <a:xfrm>
            <a:off x="7408306" y="4358785"/>
            <a:ext cx="7722970" cy="954107"/>
          </a:xfrm>
          <a:prstGeom prst="rect">
            <a:avLst/>
          </a:prstGeom>
          <a:noFill/>
        </p:spPr>
        <p:txBody>
          <a:bodyPr wrap="square" rtlCol="0">
            <a:spAutoFit/>
          </a:bodyPr>
          <a:lstStyle/>
          <a:p>
            <a:pPr algn="ctr" defTabSz="457200"/>
            <a:r>
              <a:rPr lang="en-US" sz="2800" b="1">
                <a:solidFill>
                  <a:srgbClr val="ED7D31"/>
                </a:solidFill>
                <a:latin typeface="Charter Roman"/>
              </a:rPr>
              <a:t>Wednesday, May 12, 2021  </a:t>
            </a:r>
          </a:p>
          <a:p>
            <a:pPr algn="ctr" defTabSz="457200"/>
            <a:r>
              <a:rPr lang="en-US" sz="2800" b="1">
                <a:solidFill>
                  <a:srgbClr val="ED7D31"/>
                </a:solidFill>
                <a:latin typeface="Charter Roman"/>
              </a:rPr>
              <a:t>10:00 AM - 11:30 AM (EDT)</a:t>
            </a:r>
          </a:p>
        </p:txBody>
      </p:sp>
      <p:pic>
        <p:nvPicPr>
          <p:cNvPr id="16" name="Picture 15">
            <a:extLst>
              <a:ext uri="{FF2B5EF4-FFF2-40B4-BE49-F238E27FC236}">
                <a16:creationId xmlns:a16="http://schemas.microsoft.com/office/drawing/2014/main" id="{D4E539BB-11CE-4415-9E64-C1980D12A3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61530" y="7494448"/>
            <a:ext cx="2432272" cy="485470"/>
          </a:xfrm>
          <a:prstGeom prst="rect">
            <a:avLst/>
          </a:prstGeom>
        </p:spPr>
      </p:pic>
      <p:pic>
        <p:nvPicPr>
          <p:cNvPr id="17" name="Picture 16">
            <a:extLst>
              <a:ext uri="{FF2B5EF4-FFF2-40B4-BE49-F238E27FC236}">
                <a16:creationId xmlns:a16="http://schemas.microsoft.com/office/drawing/2014/main" id="{84BB96DE-7021-4292-ACEB-00EB0D60AAFA}"/>
              </a:ext>
            </a:extLst>
          </p:cNvPr>
          <p:cNvPicPr>
            <a:picLocks noChangeAspect="1"/>
          </p:cNvPicPr>
          <p:nvPr/>
        </p:nvPicPr>
        <p:blipFill>
          <a:blip r:embed="rId6"/>
          <a:stretch>
            <a:fillRect/>
          </a:stretch>
        </p:blipFill>
        <p:spPr>
          <a:xfrm>
            <a:off x="12035591" y="7344348"/>
            <a:ext cx="1873747" cy="785669"/>
          </a:xfrm>
          <a:prstGeom prst="rect">
            <a:avLst/>
          </a:prstGeom>
        </p:spPr>
      </p:pic>
      <p:cxnSp>
        <p:nvCxnSpPr>
          <p:cNvPr id="19" name="Straight Connector 18">
            <a:extLst>
              <a:ext uri="{FF2B5EF4-FFF2-40B4-BE49-F238E27FC236}">
                <a16:creationId xmlns:a16="http://schemas.microsoft.com/office/drawing/2014/main" id="{A8119C92-32F4-46F5-8B55-0B56289C9A90}"/>
              </a:ext>
            </a:extLst>
          </p:cNvPr>
          <p:cNvCxnSpPr>
            <a:cxnSpLocks/>
          </p:cNvCxnSpPr>
          <p:nvPr/>
        </p:nvCxnSpPr>
        <p:spPr>
          <a:xfrm>
            <a:off x="7332319" y="4220898"/>
            <a:ext cx="7722968" cy="0"/>
          </a:xfrm>
          <a:prstGeom prst="line">
            <a:avLst/>
          </a:prstGeom>
          <a:noFill/>
          <a:ln w="28575" cap="flat" cmpd="sng" algn="ctr">
            <a:solidFill>
              <a:srgbClr val="ED7D31"/>
            </a:solidFill>
            <a:prstDash val="solid"/>
            <a:miter lim="800000"/>
          </a:ln>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030" y="1723530"/>
            <a:ext cx="7200900" cy="7200900"/>
          </a:xfrm>
          <a:prstGeom prst="rect">
            <a:avLst/>
          </a:prstGeom>
        </p:spPr>
      </p:pic>
      <p:pic>
        <p:nvPicPr>
          <p:cNvPr id="3" name="Picture 2">
            <a:extLst>
              <a:ext uri="{FF2B5EF4-FFF2-40B4-BE49-F238E27FC236}">
                <a16:creationId xmlns:a16="http://schemas.microsoft.com/office/drawing/2014/main" id="{C5D8D936-A87C-4965-B37D-BD60DCF8E5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030" y="1723530"/>
            <a:ext cx="7200900" cy="7200900"/>
          </a:xfrm>
          <a:prstGeom prst="rect">
            <a:avLst/>
          </a:prstGeom>
        </p:spPr>
      </p:pic>
      <p:pic>
        <p:nvPicPr>
          <p:cNvPr id="4" name="Picture 3">
            <a:extLst>
              <a:ext uri="{FF2B5EF4-FFF2-40B4-BE49-F238E27FC236}">
                <a16:creationId xmlns:a16="http://schemas.microsoft.com/office/drawing/2014/main" id="{78D5A1F3-E35A-40FB-8BEE-85013D1CE50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9238853"/>
            <a:ext cx="18287999" cy="1048148"/>
          </a:xfrm>
          <a:prstGeom prst="rect">
            <a:avLst/>
          </a:prstGeom>
          <a:noFill/>
        </p:spPr>
      </p:pic>
    </p:spTree>
    <p:extLst>
      <p:ext uri="{BB962C8B-B14F-4D97-AF65-F5344CB8AC3E}">
        <p14:creationId xmlns:p14="http://schemas.microsoft.com/office/powerpoint/2010/main" val="234199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030" y="1723530"/>
            <a:ext cx="7200900" cy="7200900"/>
          </a:xfrm>
          <a:prstGeom prst="rect">
            <a:avLst/>
          </a:prstGeom>
        </p:spPr>
      </p:pic>
      <p:pic>
        <p:nvPicPr>
          <p:cNvPr id="3" name="Picture 2">
            <a:extLst>
              <a:ext uri="{FF2B5EF4-FFF2-40B4-BE49-F238E27FC236}">
                <a16:creationId xmlns:a16="http://schemas.microsoft.com/office/drawing/2014/main" id="{C5D8D936-A87C-4965-B37D-BD60DCF8E5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030" y="1723530"/>
            <a:ext cx="7200900" cy="7200900"/>
          </a:xfrm>
          <a:prstGeom prst="rect">
            <a:avLst/>
          </a:prstGeom>
        </p:spPr>
      </p:pic>
      <p:pic>
        <p:nvPicPr>
          <p:cNvPr id="4" name="Picture 3">
            <a:extLst>
              <a:ext uri="{FF2B5EF4-FFF2-40B4-BE49-F238E27FC236}">
                <a16:creationId xmlns:a16="http://schemas.microsoft.com/office/drawing/2014/main" id="{F0463AEC-3023-4F63-9648-6A8600310E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4030" y="1723530"/>
            <a:ext cx="7200900" cy="7200900"/>
          </a:xfrm>
          <a:prstGeom prst="rect">
            <a:avLst/>
          </a:prstGeom>
        </p:spPr>
      </p:pic>
      <p:pic>
        <p:nvPicPr>
          <p:cNvPr id="6" name="Picture 5">
            <a:extLst>
              <a:ext uri="{FF2B5EF4-FFF2-40B4-BE49-F238E27FC236}">
                <a16:creationId xmlns:a16="http://schemas.microsoft.com/office/drawing/2014/main" id="{374A7AD7-50AB-4B6E-A93E-2194AFF4BE8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9238853"/>
            <a:ext cx="18287999" cy="1048148"/>
          </a:xfrm>
          <a:prstGeom prst="rect">
            <a:avLst/>
          </a:prstGeom>
          <a:noFill/>
        </p:spPr>
      </p:pic>
    </p:spTree>
    <p:extLst>
      <p:ext uri="{BB962C8B-B14F-4D97-AF65-F5344CB8AC3E}">
        <p14:creationId xmlns:p14="http://schemas.microsoft.com/office/powerpoint/2010/main" val="1753284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030" y="1723530"/>
            <a:ext cx="7200900" cy="7200900"/>
          </a:xfrm>
          <a:prstGeom prst="rect">
            <a:avLst/>
          </a:prstGeom>
        </p:spPr>
      </p:pic>
      <p:pic>
        <p:nvPicPr>
          <p:cNvPr id="3" name="Picture 2">
            <a:extLst>
              <a:ext uri="{FF2B5EF4-FFF2-40B4-BE49-F238E27FC236}">
                <a16:creationId xmlns:a16="http://schemas.microsoft.com/office/drawing/2014/main" id="{C5D8D936-A87C-4965-B37D-BD60DCF8E5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030" y="1723530"/>
            <a:ext cx="7200900" cy="7200900"/>
          </a:xfrm>
          <a:prstGeom prst="rect">
            <a:avLst/>
          </a:prstGeom>
        </p:spPr>
      </p:pic>
      <p:pic>
        <p:nvPicPr>
          <p:cNvPr id="4" name="Picture 3">
            <a:extLst>
              <a:ext uri="{FF2B5EF4-FFF2-40B4-BE49-F238E27FC236}">
                <a16:creationId xmlns:a16="http://schemas.microsoft.com/office/drawing/2014/main" id="{F0463AEC-3023-4F63-9648-6A8600310E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4030" y="1723530"/>
            <a:ext cx="7200900" cy="7200900"/>
          </a:xfrm>
          <a:prstGeom prst="rect">
            <a:avLst/>
          </a:prstGeom>
        </p:spPr>
      </p:pic>
      <p:pic>
        <p:nvPicPr>
          <p:cNvPr id="6" name="Picture 5">
            <a:extLst>
              <a:ext uri="{FF2B5EF4-FFF2-40B4-BE49-F238E27FC236}">
                <a16:creationId xmlns:a16="http://schemas.microsoft.com/office/drawing/2014/main" id="{9FBB2C80-A7B9-4936-8FD1-B6C30E4F0B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4030" y="1723530"/>
            <a:ext cx="7200900" cy="7200900"/>
          </a:xfrm>
          <a:prstGeom prst="rect">
            <a:avLst/>
          </a:prstGeom>
        </p:spPr>
      </p:pic>
      <p:sp>
        <p:nvSpPr>
          <p:cNvPr id="7" name="TextBox 6">
            <a:extLst>
              <a:ext uri="{FF2B5EF4-FFF2-40B4-BE49-F238E27FC236}">
                <a16:creationId xmlns:a16="http://schemas.microsoft.com/office/drawing/2014/main" id="{2F91FA55-AA00-446E-AD1B-3A67A39D5544}"/>
              </a:ext>
            </a:extLst>
          </p:cNvPr>
          <p:cNvSpPr txBox="1"/>
          <p:nvPr/>
        </p:nvSpPr>
        <p:spPr>
          <a:xfrm>
            <a:off x="8556200" y="2203556"/>
            <a:ext cx="1641423" cy="507831"/>
          </a:xfrm>
          <a:prstGeom prst="rect">
            <a:avLst/>
          </a:prstGeom>
          <a:noFill/>
        </p:spPr>
        <p:txBody>
          <a:bodyPr wrap="square" rtlCol="0">
            <a:spAutoFit/>
          </a:bodyPr>
          <a:lstStyle/>
          <a:p>
            <a:r>
              <a:rPr lang="en-US" sz="2700" b="1">
                <a:solidFill>
                  <a:schemeClr val="bg1"/>
                </a:solidFill>
              </a:rPr>
              <a:t>Practices</a:t>
            </a:r>
          </a:p>
        </p:txBody>
      </p:sp>
      <p:pic>
        <p:nvPicPr>
          <p:cNvPr id="8" name="Picture 7">
            <a:extLst>
              <a:ext uri="{FF2B5EF4-FFF2-40B4-BE49-F238E27FC236}">
                <a16:creationId xmlns:a16="http://schemas.microsoft.com/office/drawing/2014/main" id="{0B8E1019-5CA8-4CE9-B82B-356F93EA91E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9238853"/>
            <a:ext cx="18287999" cy="1048148"/>
          </a:xfrm>
          <a:prstGeom prst="rect">
            <a:avLst/>
          </a:prstGeom>
          <a:noFill/>
        </p:spPr>
      </p:pic>
    </p:spTree>
    <p:extLst>
      <p:ext uri="{BB962C8B-B14F-4D97-AF65-F5344CB8AC3E}">
        <p14:creationId xmlns:p14="http://schemas.microsoft.com/office/powerpoint/2010/main" val="2493999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9898" y="1719399"/>
            <a:ext cx="7200900" cy="72009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9898" y="1719399"/>
            <a:ext cx="7200900" cy="72009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898" y="1719399"/>
            <a:ext cx="7200900" cy="72009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9898" y="1719399"/>
            <a:ext cx="7200900" cy="7200900"/>
          </a:xfrm>
          <a:prstGeom prst="rect">
            <a:avLst/>
          </a:prstGeom>
        </p:spPr>
      </p:pic>
      <p:sp>
        <p:nvSpPr>
          <p:cNvPr id="6" name="Donut 5"/>
          <p:cNvSpPr/>
          <p:nvPr/>
        </p:nvSpPr>
        <p:spPr>
          <a:xfrm>
            <a:off x="5134650" y="1128792"/>
            <a:ext cx="8380476" cy="8382114"/>
          </a:xfrm>
          <a:prstGeom prst="donut">
            <a:avLst>
              <a:gd name="adj" fmla="val 651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bg1"/>
                </a:solidFill>
              </a:rPr>
              <a:t>Policies</a:t>
            </a: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p:txBody>
      </p:sp>
      <p:sp>
        <p:nvSpPr>
          <p:cNvPr id="7" name="TextBox 6">
            <a:extLst>
              <a:ext uri="{FF2B5EF4-FFF2-40B4-BE49-F238E27FC236}">
                <a16:creationId xmlns:a16="http://schemas.microsoft.com/office/drawing/2014/main" id="{559E45B1-9BBF-4609-BDAD-13B2652507FE}"/>
              </a:ext>
            </a:extLst>
          </p:cNvPr>
          <p:cNvSpPr txBox="1"/>
          <p:nvPr/>
        </p:nvSpPr>
        <p:spPr>
          <a:xfrm>
            <a:off x="8556200" y="2203556"/>
            <a:ext cx="1641423" cy="507831"/>
          </a:xfrm>
          <a:prstGeom prst="rect">
            <a:avLst/>
          </a:prstGeom>
          <a:noFill/>
        </p:spPr>
        <p:txBody>
          <a:bodyPr wrap="square" rtlCol="0">
            <a:spAutoFit/>
          </a:bodyPr>
          <a:lstStyle/>
          <a:p>
            <a:r>
              <a:rPr lang="en-US" sz="2700" b="1">
                <a:solidFill>
                  <a:schemeClr val="bg1"/>
                </a:solidFill>
              </a:rPr>
              <a:t>Practices</a:t>
            </a:r>
          </a:p>
        </p:txBody>
      </p:sp>
      <p:pic>
        <p:nvPicPr>
          <p:cNvPr id="8" name="Picture 7">
            <a:extLst>
              <a:ext uri="{FF2B5EF4-FFF2-40B4-BE49-F238E27FC236}">
                <a16:creationId xmlns:a16="http://schemas.microsoft.com/office/drawing/2014/main" id="{8D139A4D-2D20-454D-B687-D5FD1B9AAF5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9238853"/>
            <a:ext cx="18287999" cy="1048148"/>
          </a:xfrm>
          <a:prstGeom prst="rect">
            <a:avLst/>
          </a:prstGeom>
          <a:noFill/>
        </p:spPr>
      </p:pic>
    </p:spTree>
    <p:extLst>
      <p:ext uri="{BB962C8B-B14F-4D97-AF65-F5344CB8AC3E}">
        <p14:creationId xmlns:p14="http://schemas.microsoft.com/office/powerpoint/2010/main" val="573566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B4933C-5AD7-4219-BD12-C0C55A5D1F3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38853"/>
            <a:ext cx="18287999" cy="1048148"/>
          </a:xfrm>
          <a:prstGeom prst="rect">
            <a:avLst/>
          </a:prstGeom>
          <a:noFill/>
        </p:spPr>
      </p:pic>
      <p:pic>
        <p:nvPicPr>
          <p:cNvPr id="10" name="Picture 9">
            <a:extLst>
              <a:ext uri="{FF2B5EF4-FFF2-40B4-BE49-F238E27FC236}">
                <a16:creationId xmlns:a16="http://schemas.microsoft.com/office/drawing/2014/main" id="{51FB6578-6761-4E83-8118-7278CC4B0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9898" y="1547830"/>
            <a:ext cx="7200900" cy="7200900"/>
          </a:xfrm>
          <a:prstGeom prst="rect">
            <a:avLst/>
          </a:prstGeom>
        </p:spPr>
      </p:pic>
      <p:pic>
        <p:nvPicPr>
          <p:cNvPr id="11" name="Picture 10">
            <a:extLst>
              <a:ext uri="{FF2B5EF4-FFF2-40B4-BE49-F238E27FC236}">
                <a16:creationId xmlns:a16="http://schemas.microsoft.com/office/drawing/2014/main" id="{8CD19642-1C01-4D3A-9B9A-6CD189574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898" y="1547830"/>
            <a:ext cx="7200900" cy="7200900"/>
          </a:xfrm>
          <a:prstGeom prst="rect">
            <a:avLst/>
          </a:prstGeom>
        </p:spPr>
      </p:pic>
      <p:pic>
        <p:nvPicPr>
          <p:cNvPr id="12" name="Picture 11">
            <a:extLst>
              <a:ext uri="{FF2B5EF4-FFF2-40B4-BE49-F238E27FC236}">
                <a16:creationId xmlns:a16="http://schemas.microsoft.com/office/drawing/2014/main" id="{49DF00F0-A950-48D2-8398-DC0104ED40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9898" y="1547830"/>
            <a:ext cx="7200900" cy="7200900"/>
          </a:xfrm>
          <a:prstGeom prst="rect">
            <a:avLst/>
          </a:prstGeom>
        </p:spPr>
      </p:pic>
      <p:pic>
        <p:nvPicPr>
          <p:cNvPr id="13" name="Picture 12">
            <a:extLst>
              <a:ext uri="{FF2B5EF4-FFF2-40B4-BE49-F238E27FC236}">
                <a16:creationId xmlns:a16="http://schemas.microsoft.com/office/drawing/2014/main" id="{D25B7164-DB09-4C1F-89F2-0B23D568C9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9898" y="1547830"/>
            <a:ext cx="7200900" cy="7200900"/>
          </a:xfrm>
          <a:prstGeom prst="rect">
            <a:avLst/>
          </a:prstGeom>
        </p:spPr>
      </p:pic>
      <p:sp>
        <p:nvSpPr>
          <p:cNvPr id="14" name="Donut 5">
            <a:extLst>
              <a:ext uri="{FF2B5EF4-FFF2-40B4-BE49-F238E27FC236}">
                <a16:creationId xmlns:a16="http://schemas.microsoft.com/office/drawing/2014/main" id="{BB1BACDD-ABFA-41DB-9F70-E5A979517768}"/>
              </a:ext>
            </a:extLst>
          </p:cNvPr>
          <p:cNvSpPr/>
          <p:nvPr/>
        </p:nvSpPr>
        <p:spPr>
          <a:xfrm>
            <a:off x="5122241" y="967911"/>
            <a:ext cx="8380476" cy="8382114"/>
          </a:xfrm>
          <a:prstGeom prst="donut">
            <a:avLst>
              <a:gd name="adj" fmla="val 651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bg1"/>
                </a:solidFill>
              </a:rPr>
              <a:t>Policies</a:t>
            </a: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p:txBody>
      </p:sp>
      <p:sp>
        <p:nvSpPr>
          <p:cNvPr id="15" name="Donut 6">
            <a:extLst>
              <a:ext uri="{FF2B5EF4-FFF2-40B4-BE49-F238E27FC236}">
                <a16:creationId xmlns:a16="http://schemas.microsoft.com/office/drawing/2014/main" id="{06CDEF02-8EAD-4607-B83E-37595DBA25DE}"/>
              </a:ext>
            </a:extLst>
          </p:cNvPr>
          <p:cNvSpPr/>
          <p:nvPr/>
        </p:nvSpPr>
        <p:spPr>
          <a:xfrm>
            <a:off x="4354145" y="202504"/>
            <a:ext cx="9916668" cy="9912927"/>
          </a:xfrm>
          <a:prstGeom prst="donut">
            <a:avLst>
              <a:gd name="adj" fmla="val 6512"/>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bg1"/>
                </a:solidFill>
              </a:rPr>
              <a:t>Politics</a:t>
            </a: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p:txBody>
      </p:sp>
      <p:sp>
        <p:nvSpPr>
          <p:cNvPr id="16" name="TextBox 15">
            <a:extLst>
              <a:ext uri="{FF2B5EF4-FFF2-40B4-BE49-F238E27FC236}">
                <a16:creationId xmlns:a16="http://schemas.microsoft.com/office/drawing/2014/main" id="{960AD19D-26FF-41A4-92B6-F64DF7AF3898}"/>
              </a:ext>
            </a:extLst>
          </p:cNvPr>
          <p:cNvSpPr txBox="1"/>
          <p:nvPr/>
        </p:nvSpPr>
        <p:spPr>
          <a:xfrm>
            <a:off x="8556200" y="2031987"/>
            <a:ext cx="1641423" cy="507831"/>
          </a:xfrm>
          <a:prstGeom prst="rect">
            <a:avLst/>
          </a:prstGeom>
          <a:noFill/>
        </p:spPr>
        <p:txBody>
          <a:bodyPr wrap="square" rtlCol="0">
            <a:spAutoFit/>
          </a:bodyPr>
          <a:lstStyle/>
          <a:p>
            <a:r>
              <a:rPr lang="en-US" sz="2700" b="1">
                <a:solidFill>
                  <a:schemeClr val="bg1"/>
                </a:solidFill>
              </a:rPr>
              <a:t>Practices</a:t>
            </a:r>
          </a:p>
        </p:txBody>
      </p:sp>
    </p:spTree>
    <p:extLst>
      <p:ext uri="{BB962C8B-B14F-4D97-AF65-F5344CB8AC3E}">
        <p14:creationId xmlns:p14="http://schemas.microsoft.com/office/powerpoint/2010/main" val="1070772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B07C64-CD67-4784-99AF-442642248C96}"/>
              </a:ext>
            </a:extLst>
          </p:cNvPr>
          <p:cNvSpPr/>
          <p:nvPr/>
        </p:nvSpPr>
        <p:spPr>
          <a:xfrm>
            <a:off x="783052" y="402542"/>
            <a:ext cx="16404045" cy="88363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a:solidFill>
                <a:prstClr val="white"/>
              </a:solidFill>
              <a:latin typeface="Calibri" panose="020F0502020204030204"/>
            </a:endParaRPr>
          </a:p>
        </p:txBody>
      </p:sp>
      <p:sp>
        <p:nvSpPr>
          <p:cNvPr id="5" name="Rectangle 4">
            <a:extLst>
              <a:ext uri="{FF2B5EF4-FFF2-40B4-BE49-F238E27FC236}">
                <a16:creationId xmlns:a16="http://schemas.microsoft.com/office/drawing/2014/main" id="{3D672BE2-7CE3-4B18-BF41-351F456EDA81}"/>
              </a:ext>
            </a:extLst>
          </p:cNvPr>
          <p:cNvSpPr/>
          <p:nvPr/>
        </p:nvSpPr>
        <p:spPr>
          <a:xfrm>
            <a:off x="783053" y="1207676"/>
            <a:ext cx="16404045" cy="803117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a:solidFill>
                <a:prstClr val="white"/>
              </a:solidFill>
              <a:latin typeface="Calibri" panose="020F0502020204030204"/>
            </a:endParaRPr>
          </a:p>
        </p:txBody>
      </p:sp>
      <p:sp>
        <p:nvSpPr>
          <p:cNvPr id="6" name="Rectangle 5">
            <a:extLst>
              <a:ext uri="{FF2B5EF4-FFF2-40B4-BE49-F238E27FC236}">
                <a16:creationId xmlns:a16="http://schemas.microsoft.com/office/drawing/2014/main" id="{D2BBAC69-5822-4281-A8BA-4FCEACF06859}"/>
              </a:ext>
            </a:extLst>
          </p:cNvPr>
          <p:cNvSpPr/>
          <p:nvPr/>
        </p:nvSpPr>
        <p:spPr>
          <a:xfrm>
            <a:off x="4123979" y="1734368"/>
            <a:ext cx="10061907" cy="7294064"/>
          </a:xfrm>
          <a:prstGeom prst="rect">
            <a:avLst/>
          </a:prstGeom>
          <a:solidFill>
            <a:schemeClr val="accent1">
              <a:lumMod val="20000"/>
              <a:lumOff val="8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a:solidFill>
                <a:prstClr val="white"/>
              </a:solidFill>
              <a:latin typeface="Calibri" panose="020F0502020204030204"/>
            </a:endParaRPr>
          </a:p>
        </p:txBody>
      </p:sp>
      <p:grpSp>
        <p:nvGrpSpPr>
          <p:cNvPr id="3" name="Group 2">
            <a:extLst>
              <a:ext uri="{FF2B5EF4-FFF2-40B4-BE49-F238E27FC236}">
                <a16:creationId xmlns:a16="http://schemas.microsoft.com/office/drawing/2014/main" id="{0402EE81-30FE-4240-A9E2-182AE0FAF18C}"/>
              </a:ext>
            </a:extLst>
          </p:cNvPr>
          <p:cNvGrpSpPr/>
          <p:nvPr/>
        </p:nvGrpSpPr>
        <p:grpSpPr>
          <a:xfrm>
            <a:off x="783051" y="351661"/>
            <a:ext cx="16721892" cy="8676771"/>
            <a:chOff x="3437918" y="2374154"/>
            <a:chExt cx="11412163" cy="5921628"/>
          </a:xfrm>
        </p:grpSpPr>
        <p:sp>
          <p:nvSpPr>
            <p:cNvPr id="117" name="Rounded Rectangle 6">
              <a:extLst>
                <a:ext uri="{FF2B5EF4-FFF2-40B4-BE49-F238E27FC236}">
                  <a16:creationId xmlns:a16="http://schemas.microsoft.com/office/drawing/2014/main" id="{F2964F24-2866-4CA8-9268-5E85A289BB40}"/>
                </a:ext>
              </a:extLst>
            </p:cNvPr>
            <p:cNvSpPr/>
            <p:nvPr/>
          </p:nvSpPr>
          <p:spPr>
            <a:xfrm>
              <a:off x="10488317" y="7631933"/>
              <a:ext cx="2011680" cy="365760"/>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prstClr val="black"/>
                  </a:solidFill>
                  <a:latin typeface="Calibri" panose="020F0502020204030204"/>
                </a:rPr>
                <a:t>Teacher Presence</a:t>
              </a:r>
            </a:p>
          </p:txBody>
        </p:sp>
        <p:sp>
          <p:nvSpPr>
            <p:cNvPr id="118" name="Rounded Rectangle 7">
              <a:extLst>
                <a:ext uri="{FF2B5EF4-FFF2-40B4-BE49-F238E27FC236}">
                  <a16:creationId xmlns:a16="http://schemas.microsoft.com/office/drawing/2014/main" id="{7E0B4386-0326-4772-B5C3-FE1CBE54C34B}"/>
                </a:ext>
              </a:extLst>
            </p:cNvPr>
            <p:cNvSpPr/>
            <p:nvPr/>
          </p:nvSpPr>
          <p:spPr>
            <a:xfrm>
              <a:off x="10462848" y="5993806"/>
              <a:ext cx="2008512" cy="380346"/>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prstClr val="black"/>
                  </a:solidFill>
                  <a:latin typeface="Calibri" panose="020F0502020204030204"/>
                </a:rPr>
                <a:t>Content Knowledge</a:t>
              </a:r>
            </a:p>
          </p:txBody>
        </p:sp>
        <p:sp>
          <p:nvSpPr>
            <p:cNvPr id="119" name="Rounded Rectangle 8">
              <a:extLst>
                <a:ext uri="{FF2B5EF4-FFF2-40B4-BE49-F238E27FC236}">
                  <a16:creationId xmlns:a16="http://schemas.microsoft.com/office/drawing/2014/main" id="{45503532-2916-48FF-8E20-F568D0DEB2FB}"/>
                </a:ext>
              </a:extLst>
            </p:cNvPr>
            <p:cNvSpPr/>
            <p:nvPr/>
          </p:nvSpPr>
          <p:spPr>
            <a:xfrm>
              <a:off x="10452830" y="6494044"/>
              <a:ext cx="2009438" cy="36623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prstClr val="black"/>
                  </a:solidFill>
                  <a:latin typeface="Calibri" panose="020F0502020204030204"/>
                </a:rPr>
                <a:t>Pedagogical Skills</a:t>
              </a:r>
            </a:p>
          </p:txBody>
        </p:sp>
        <p:sp>
          <p:nvSpPr>
            <p:cNvPr id="120" name="Rounded Rectangle 9">
              <a:extLst>
                <a:ext uri="{FF2B5EF4-FFF2-40B4-BE49-F238E27FC236}">
                  <a16:creationId xmlns:a16="http://schemas.microsoft.com/office/drawing/2014/main" id="{70ADC8CD-C585-48B9-8E58-67774A14E2C7}"/>
                </a:ext>
              </a:extLst>
            </p:cNvPr>
            <p:cNvSpPr/>
            <p:nvPr/>
          </p:nvSpPr>
          <p:spPr>
            <a:xfrm>
              <a:off x="5900988" y="3739132"/>
              <a:ext cx="2011680" cy="365760"/>
            </a:xfrm>
            <a:prstGeom prst="roundRect">
              <a:avLst/>
            </a:prstGeom>
            <a:solidFill>
              <a:srgbClr val="2BF0F5"/>
            </a:solidFill>
            <a:ln>
              <a:solidFill>
                <a:srgbClr val="2BF0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prstClr val="black"/>
                  </a:solidFill>
                  <a:latin typeface="Calibri" panose="020F0502020204030204"/>
                </a:rPr>
                <a:t>Basic Inputs</a:t>
              </a:r>
            </a:p>
          </p:txBody>
        </p:sp>
        <p:sp>
          <p:nvSpPr>
            <p:cNvPr id="121" name="Rounded Rectangle 10">
              <a:extLst>
                <a:ext uri="{FF2B5EF4-FFF2-40B4-BE49-F238E27FC236}">
                  <a16:creationId xmlns:a16="http://schemas.microsoft.com/office/drawing/2014/main" id="{958CD1C0-3189-4BC4-A82A-C94D74FF8BE3}"/>
                </a:ext>
              </a:extLst>
            </p:cNvPr>
            <p:cNvSpPr/>
            <p:nvPr/>
          </p:nvSpPr>
          <p:spPr>
            <a:xfrm>
              <a:off x="5900988" y="4252770"/>
              <a:ext cx="2011680" cy="365760"/>
            </a:xfrm>
            <a:prstGeom prst="roundRect">
              <a:avLst/>
            </a:prstGeom>
            <a:solidFill>
              <a:srgbClr val="2BF0F5"/>
            </a:solidFill>
            <a:ln>
              <a:solidFill>
                <a:srgbClr val="2BF0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prstClr val="black"/>
                  </a:solidFill>
                  <a:latin typeface="Calibri" panose="020F0502020204030204"/>
                </a:rPr>
                <a:t>Basic Infrastructure</a:t>
              </a:r>
            </a:p>
          </p:txBody>
        </p:sp>
        <p:sp>
          <p:nvSpPr>
            <p:cNvPr id="122" name="Rounded Rectangle 14">
              <a:extLst>
                <a:ext uri="{FF2B5EF4-FFF2-40B4-BE49-F238E27FC236}">
                  <a16:creationId xmlns:a16="http://schemas.microsoft.com/office/drawing/2014/main" id="{E8AB942E-0F70-4A59-B749-1732F06C72E7}"/>
                </a:ext>
              </a:extLst>
            </p:cNvPr>
            <p:cNvSpPr/>
            <p:nvPr/>
          </p:nvSpPr>
          <p:spPr>
            <a:xfrm>
              <a:off x="12753022" y="7385598"/>
              <a:ext cx="1828800" cy="36576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Monitoring &amp; Accountability</a:t>
              </a:r>
            </a:p>
          </p:txBody>
        </p:sp>
        <p:sp>
          <p:nvSpPr>
            <p:cNvPr id="123" name="Rounded Rectangle 15">
              <a:extLst>
                <a:ext uri="{FF2B5EF4-FFF2-40B4-BE49-F238E27FC236}">
                  <a16:creationId xmlns:a16="http://schemas.microsoft.com/office/drawing/2014/main" id="{AFEE89B5-3C45-4BA9-9613-1985B4BBC102}"/>
                </a:ext>
              </a:extLst>
            </p:cNvPr>
            <p:cNvSpPr/>
            <p:nvPr/>
          </p:nvSpPr>
          <p:spPr>
            <a:xfrm>
              <a:off x="12753022" y="7814813"/>
              <a:ext cx="1828800" cy="36576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Intrinsic Motivation</a:t>
              </a:r>
            </a:p>
          </p:txBody>
        </p:sp>
        <p:sp>
          <p:nvSpPr>
            <p:cNvPr id="124" name="Rounded Rectangle 16">
              <a:extLst>
                <a:ext uri="{FF2B5EF4-FFF2-40B4-BE49-F238E27FC236}">
                  <a16:creationId xmlns:a16="http://schemas.microsoft.com/office/drawing/2014/main" id="{0512D7A8-3570-4BB0-A579-AA7B1ABBDDFF}"/>
                </a:ext>
              </a:extLst>
            </p:cNvPr>
            <p:cNvSpPr/>
            <p:nvPr/>
          </p:nvSpPr>
          <p:spPr>
            <a:xfrm>
              <a:off x="12725969" y="5643351"/>
              <a:ext cx="1828800" cy="36576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Attraction</a:t>
              </a:r>
            </a:p>
          </p:txBody>
        </p:sp>
        <p:sp>
          <p:nvSpPr>
            <p:cNvPr id="125" name="Rounded Rectangle 17">
              <a:extLst>
                <a:ext uri="{FF2B5EF4-FFF2-40B4-BE49-F238E27FC236}">
                  <a16:creationId xmlns:a16="http://schemas.microsoft.com/office/drawing/2014/main" id="{9D99880A-E4D4-489C-BB24-579D8097009B}"/>
                </a:ext>
              </a:extLst>
            </p:cNvPr>
            <p:cNvSpPr/>
            <p:nvPr/>
          </p:nvSpPr>
          <p:spPr>
            <a:xfrm>
              <a:off x="12725969" y="6072721"/>
              <a:ext cx="1828800" cy="36576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Selection &amp; Deployment</a:t>
              </a:r>
            </a:p>
          </p:txBody>
        </p:sp>
        <p:sp>
          <p:nvSpPr>
            <p:cNvPr id="126" name="Rounded Rectangle 18">
              <a:extLst>
                <a:ext uri="{FF2B5EF4-FFF2-40B4-BE49-F238E27FC236}">
                  <a16:creationId xmlns:a16="http://schemas.microsoft.com/office/drawing/2014/main" id="{050DA74D-D730-4ED5-A510-419A3EC44CA8}"/>
                </a:ext>
              </a:extLst>
            </p:cNvPr>
            <p:cNvSpPr/>
            <p:nvPr/>
          </p:nvSpPr>
          <p:spPr>
            <a:xfrm>
              <a:off x="12725969" y="6502091"/>
              <a:ext cx="1828800" cy="36576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Support</a:t>
              </a:r>
            </a:p>
          </p:txBody>
        </p:sp>
        <p:sp>
          <p:nvSpPr>
            <p:cNvPr id="127" name="Rounded Rectangle 19">
              <a:extLst>
                <a:ext uri="{FF2B5EF4-FFF2-40B4-BE49-F238E27FC236}">
                  <a16:creationId xmlns:a16="http://schemas.microsoft.com/office/drawing/2014/main" id="{D7E32078-F26E-4C83-8B09-F1A0CA5A1089}"/>
                </a:ext>
              </a:extLst>
            </p:cNvPr>
            <p:cNvSpPr/>
            <p:nvPr/>
          </p:nvSpPr>
          <p:spPr>
            <a:xfrm>
              <a:off x="12725969" y="6931461"/>
              <a:ext cx="1828800" cy="36576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Evaluation</a:t>
              </a:r>
            </a:p>
          </p:txBody>
        </p:sp>
        <p:sp>
          <p:nvSpPr>
            <p:cNvPr id="128" name="Rounded Rectangle 29">
              <a:extLst>
                <a:ext uri="{FF2B5EF4-FFF2-40B4-BE49-F238E27FC236}">
                  <a16:creationId xmlns:a16="http://schemas.microsoft.com/office/drawing/2014/main" id="{0BD6997E-4FEB-4477-8A6C-A497E5DEFBDA}"/>
                </a:ext>
              </a:extLst>
            </p:cNvPr>
            <p:cNvSpPr/>
            <p:nvPr/>
          </p:nvSpPr>
          <p:spPr>
            <a:xfrm>
              <a:off x="10351697" y="5652468"/>
              <a:ext cx="2194560" cy="14193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2000">
                <a:solidFill>
                  <a:prstClr val="black"/>
                </a:solidFill>
                <a:latin typeface="Calibri" panose="020F0502020204030204"/>
              </a:endParaRPr>
            </a:p>
          </p:txBody>
        </p:sp>
        <p:cxnSp>
          <p:nvCxnSpPr>
            <p:cNvPr id="129" name="Straight Connector 128">
              <a:extLst>
                <a:ext uri="{FF2B5EF4-FFF2-40B4-BE49-F238E27FC236}">
                  <a16:creationId xmlns:a16="http://schemas.microsoft.com/office/drawing/2014/main" id="{B5A906CE-789A-46A2-B4DB-9866C1AAB884}"/>
                </a:ext>
              </a:extLst>
            </p:cNvPr>
            <p:cNvCxnSpPr>
              <a:cxnSpLocks/>
              <a:stCxn id="117" idx="3"/>
              <a:endCxn id="122" idx="1"/>
            </p:cNvCxnSpPr>
            <p:nvPr/>
          </p:nvCxnSpPr>
          <p:spPr>
            <a:xfrm flipV="1">
              <a:off x="12499997" y="7568478"/>
              <a:ext cx="253025" cy="246335"/>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48102A6-BEFB-45C0-9D00-EE30A56E6A1E}"/>
                </a:ext>
              </a:extLst>
            </p:cNvPr>
            <p:cNvCxnSpPr>
              <a:cxnSpLocks/>
              <a:stCxn id="117" idx="3"/>
              <a:endCxn id="123" idx="1"/>
            </p:cNvCxnSpPr>
            <p:nvPr/>
          </p:nvCxnSpPr>
          <p:spPr>
            <a:xfrm>
              <a:off x="12499997" y="7814813"/>
              <a:ext cx="253025" cy="18288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0F47AC1-2DCD-47E5-8447-3E6CE21AFFF4}"/>
                </a:ext>
              </a:extLst>
            </p:cNvPr>
            <p:cNvCxnSpPr>
              <a:cxnSpLocks/>
              <a:stCxn id="128" idx="3"/>
              <a:endCxn id="124" idx="1"/>
            </p:cNvCxnSpPr>
            <p:nvPr/>
          </p:nvCxnSpPr>
          <p:spPr>
            <a:xfrm flipV="1">
              <a:off x="12546257" y="5826231"/>
              <a:ext cx="179712" cy="535931"/>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AA2FB40-5FF5-45F7-93B5-0CB3B791F45E}"/>
                </a:ext>
              </a:extLst>
            </p:cNvPr>
            <p:cNvCxnSpPr>
              <a:cxnSpLocks/>
              <a:stCxn id="128" idx="3"/>
              <a:endCxn id="125" idx="1"/>
            </p:cNvCxnSpPr>
            <p:nvPr/>
          </p:nvCxnSpPr>
          <p:spPr>
            <a:xfrm flipV="1">
              <a:off x="12546257" y="6255601"/>
              <a:ext cx="179712" cy="106561"/>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BCFBE35-E2C2-4806-B607-143189C56D36}"/>
                </a:ext>
              </a:extLst>
            </p:cNvPr>
            <p:cNvCxnSpPr>
              <a:cxnSpLocks/>
              <a:stCxn id="128" idx="3"/>
              <a:endCxn id="126" idx="1"/>
            </p:cNvCxnSpPr>
            <p:nvPr/>
          </p:nvCxnSpPr>
          <p:spPr>
            <a:xfrm>
              <a:off x="12546257" y="6362162"/>
              <a:ext cx="179712" cy="322809"/>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664BAB0-13CA-49BF-B5B5-1C3EE13A6D70}"/>
                </a:ext>
              </a:extLst>
            </p:cNvPr>
            <p:cNvCxnSpPr>
              <a:cxnSpLocks/>
              <a:stCxn id="128" idx="3"/>
              <a:endCxn id="127" idx="1"/>
            </p:cNvCxnSpPr>
            <p:nvPr/>
          </p:nvCxnSpPr>
          <p:spPr>
            <a:xfrm>
              <a:off x="12546257" y="6362162"/>
              <a:ext cx="179712" cy="752179"/>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16CE36E0-E40E-4981-BC4D-C7A8338BAD8A}"/>
                </a:ext>
              </a:extLst>
            </p:cNvPr>
            <p:cNvSpPr txBox="1"/>
            <p:nvPr/>
          </p:nvSpPr>
          <p:spPr>
            <a:xfrm>
              <a:off x="10980655" y="5681459"/>
              <a:ext cx="989587" cy="231140"/>
            </a:xfrm>
            <a:prstGeom prst="rect">
              <a:avLst/>
            </a:prstGeom>
            <a:noFill/>
            <a:ln>
              <a:noFill/>
            </a:ln>
          </p:spPr>
          <p:txBody>
            <a:bodyPr wrap="none" rtlCol="0">
              <a:spAutoFit/>
            </a:bodyPr>
            <a:lstStyle/>
            <a:p>
              <a:pPr algn="ctr" defTabSz="914445">
                <a:defRPr/>
              </a:pPr>
              <a:r>
                <a:rPr lang="en-US" sz="1601" b="1">
                  <a:solidFill>
                    <a:prstClr val="black"/>
                  </a:solidFill>
                  <a:latin typeface="Calibri" panose="020F0502020204030204"/>
                </a:rPr>
                <a:t>Teachers’ Skills</a:t>
              </a:r>
            </a:p>
          </p:txBody>
        </p:sp>
        <p:sp>
          <p:nvSpPr>
            <p:cNvPr id="136" name="Rounded Rectangle 65">
              <a:extLst>
                <a:ext uri="{FF2B5EF4-FFF2-40B4-BE49-F238E27FC236}">
                  <a16:creationId xmlns:a16="http://schemas.microsoft.com/office/drawing/2014/main" id="{3C5AF34C-60A7-4C04-B001-BFF0D28A0E39}"/>
                </a:ext>
              </a:extLst>
            </p:cNvPr>
            <p:cNvSpPr/>
            <p:nvPr/>
          </p:nvSpPr>
          <p:spPr>
            <a:xfrm>
              <a:off x="3634747" y="3723304"/>
              <a:ext cx="1828800" cy="36576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Standards</a:t>
              </a:r>
            </a:p>
          </p:txBody>
        </p:sp>
        <p:sp>
          <p:nvSpPr>
            <p:cNvPr id="137" name="Rounded Rectangle 66">
              <a:extLst>
                <a:ext uri="{FF2B5EF4-FFF2-40B4-BE49-F238E27FC236}">
                  <a16:creationId xmlns:a16="http://schemas.microsoft.com/office/drawing/2014/main" id="{A61061ED-C09D-4AE1-A0AD-D105C78D0EAF}"/>
                </a:ext>
              </a:extLst>
            </p:cNvPr>
            <p:cNvSpPr/>
            <p:nvPr/>
          </p:nvSpPr>
          <p:spPr>
            <a:xfrm>
              <a:off x="3634747" y="4257091"/>
              <a:ext cx="1828800" cy="36576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Monitoring</a:t>
              </a:r>
            </a:p>
          </p:txBody>
        </p:sp>
        <p:sp>
          <p:nvSpPr>
            <p:cNvPr id="138" name="Rounded Rectangle 69">
              <a:extLst>
                <a:ext uri="{FF2B5EF4-FFF2-40B4-BE49-F238E27FC236}">
                  <a16:creationId xmlns:a16="http://schemas.microsoft.com/office/drawing/2014/main" id="{7572BD33-19F9-48DF-B1A9-419D3B6FA58F}"/>
                </a:ext>
              </a:extLst>
            </p:cNvPr>
            <p:cNvSpPr/>
            <p:nvPr/>
          </p:nvSpPr>
          <p:spPr>
            <a:xfrm>
              <a:off x="5792352" y="3587352"/>
              <a:ext cx="2194560" cy="11261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2000">
                <a:solidFill>
                  <a:prstClr val="black"/>
                </a:solidFill>
                <a:latin typeface="Calibri" panose="020F0502020204030204"/>
              </a:endParaRPr>
            </a:p>
          </p:txBody>
        </p:sp>
        <p:cxnSp>
          <p:nvCxnSpPr>
            <p:cNvPr id="139" name="Straight Connector 138">
              <a:extLst>
                <a:ext uri="{FF2B5EF4-FFF2-40B4-BE49-F238E27FC236}">
                  <a16:creationId xmlns:a16="http://schemas.microsoft.com/office/drawing/2014/main" id="{6BEDB573-DD95-475E-BEEB-35CC81BCCA79}"/>
                </a:ext>
              </a:extLst>
            </p:cNvPr>
            <p:cNvCxnSpPr>
              <a:cxnSpLocks/>
              <a:stCxn id="138" idx="1"/>
              <a:endCxn id="136" idx="3"/>
            </p:cNvCxnSpPr>
            <p:nvPr/>
          </p:nvCxnSpPr>
          <p:spPr>
            <a:xfrm flipH="1" flipV="1">
              <a:off x="5463547" y="3906184"/>
              <a:ext cx="328804" cy="244245"/>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41EC415-8B4B-4165-8941-CF7F09294923}"/>
                </a:ext>
              </a:extLst>
            </p:cNvPr>
            <p:cNvCxnSpPr>
              <a:cxnSpLocks/>
              <a:stCxn id="138" idx="1"/>
              <a:endCxn id="137" idx="3"/>
            </p:cNvCxnSpPr>
            <p:nvPr/>
          </p:nvCxnSpPr>
          <p:spPr>
            <a:xfrm flipH="1">
              <a:off x="5463547" y="4150430"/>
              <a:ext cx="328804" cy="289542"/>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141" name="Rounded Rectangle 71">
              <a:extLst>
                <a:ext uri="{FF2B5EF4-FFF2-40B4-BE49-F238E27FC236}">
                  <a16:creationId xmlns:a16="http://schemas.microsoft.com/office/drawing/2014/main" id="{EE1B557C-D830-430F-8283-465C5EF9CFF2}"/>
                </a:ext>
              </a:extLst>
            </p:cNvPr>
            <p:cNvSpPr/>
            <p:nvPr/>
          </p:nvSpPr>
          <p:spPr>
            <a:xfrm>
              <a:off x="5878034" y="5949415"/>
              <a:ext cx="2011680" cy="36576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prstClr val="black"/>
                  </a:solidFill>
                  <a:latin typeface="Calibri" panose="020F0502020204030204"/>
                </a:rPr>
                <a:t>Operational Management</a:t>
              </a:r>
            </a:p>
          </p:txBody>
        </p:sp>
        <p:sp>
          <p:nvSpPr>
            <p:cNvPr id="142" name="Rounded Rectangle 72">
              <a:extLst>
                <a:ext uri="{FF2B5EF4-FFF2-40B4-BE49-F238E27FC236}">
                  <a16:creationId xmlns:a16="http://schemas.microsoft.com/office/drawing/2014/main" id="{6FB59B9B-57A1-410E-9642-8ACE99516386}"/>
                </a:ext>
              </a:extLst>
            </p:cNvPr>
            <p:cNvSpPr/>
            <p:nvPr/>
          </p:nvSpPr>
          <p:spPr>
            <a:xfrm>
              <a:off x="5876021" y="6381470"/>
              <a:ext cx="2011680" cy="36576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prstClr val="black"/>
                  </a:solidFill>
                  <a:latin typeface="Calibri" panose="020F0502020204030204"/>
                </a:rPr>
                <a:t>Instructional Leadership</a:t>
              </a:r>
            </a:p>
          </p:txBody>
        </p:sp>
        <p:sp>
          <p:nvSpPr>
            <p:cNvPr id="143" name="Rounded Rectangle 73">
              <a:extLst>
                <a:ext uri="{FF2B5EF4-FFF2-40B4-BE49-F238E27FC236}">
                  <a16:creationId xmlns:a16="http://schemas.microsoft.com/office/drawing/2014/main" id="{4A980872-2727-4F5D-B65E-C814AAA8AEB3}"/>
                </a:ext>
              </a:extLst>
            </p:cNvPr>
            <p:cNvSpPr/>
            <p:nvPr/>
          </p:nvSpPr>
          <p:spPr>
            <a:xfrm>
              <a:off x="5784795" y="5599637"/>
              <a:ext cx="2194560" cy="12801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2000">
                <a:solidFill>
                  <a:prstClr val="black"/>
                </a:solidFill>
                <a:latin typeface="Calibri" panose="020F0502020204030204"/>
              </a:endParaRPr>
            </a:p>
          </p:txBody>
        </p:sp>
        <p:sp>
          <p:nvSpPr>
            <p:cNvPr id="144" name="TextBox 143">
              <a:extLst>
                <a:ext uri="{FF2B5EF4-FFF2-40B4-BE49-F238E27FC236}">
                  <a16:creationId xmlns:a16="http://schemas.microsoft.com/office/drawing/2014/main" id="{9A5E3698-219C-420F-A423-AB1506F72D7F}"/>
                </a:ext>
              </a:extLst>
            </p:cNvPr>
            <p:cNvSpPr txBox="1"/>
            <p:nvPr/>
          </p:nvSpPr>
          <p:spPr>
            <a:xfrm>
              <a:off x="6151659" y="5620638"/>
              <a:ext cx="1407715" cy="231140"/>
            </a:xfrm>
            <a:prstGeom prst="rect">
              <a:avLst/>
            </a:prstGeom>
            <a:noFill/>
            <a:ln>
              <a:noFill/>
            </a:ln>
          </p:spPr>
          <p:txBody>
            <a:bodyPr wrap="none" rtlCol="0">
              <a:spAutoFit/>
            </a:bodyPr>
            <a:lstStyle/>
            <a:p>
              <a:pPr algn="ctr" defTabSz="914445">
                <a:defRPr/>
              </a:pPr>
              <a:r>
                <a:rPr lang="en-US" sz="1601" b="1">
                  <a:solidFill>
                    <a:prstClr val="black"/>
                  </a:solidFill>
                  <a:latin typeface="Calibri" panose="020F0502020204030204"/>
                </a:rPr>
                <a:t>Core School Functions</a:t>
              </a:r>
            </a:p>
          </p:txBody>
        </p:sp>
        <p:sp>
          <p:nvSpPr>
            <p:cNvPr id="145" name="Rounded Rectangle 76">
              <a:extLst>
                <a:ext uri="{FF2B5EF4-FFF2-40B4-BE49-F238E27FC236}">
                  <a16:creationId xmlns:a16="http://schemas.microsoft.com/office/drawing/2014/main" id="{FA38479D-C1C6-408F-ACB8-BEF8415F38B5}"/>
                </a:ext>
              </a:extLst>
            </p:cNvPr>
            <p:cNvSpPr/>
            <p:nvPr/>
          </p:nvSpPr>
          <p:spPr>
            <a:xfrm>
              <a:off x="5876021" y="7247468"/>
              <a:ext cx="2011680" cy="36576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prstClr val="black"/>
                  </a:solidFill>
                  <a:latin typeface="Calibri" panose="020F0502020204030204"/>
                </a:rPr>
                <a:t>School Knowledge</a:t>
              </a:r>
            </a:p>
          </p:txBody>
        </p:sp>
        <p:sp>
          <p:nvSpPr>
            <p:cNvPr id="146" name="Rounded Rectangle 78">
              <a:extLst>
                <a:ext uri="{FF2B5EF4-FFF2-40B4-BE49-F238E27FC236}">
                  <a16:creationId xmlns:a16="http://schemas.microsoft.com/office/drawing/2014/main" id="{D3FD6D7D-F705-40BC-AC4D-DC322349400C}"/>
                </a:ext>
              </a:extLst>
            </p:cNvPr>
            <p:cNvSpPr/>
            <p:nvPr/>
          </p:nvSpPr>
          <p:spPr>
            <a:xfrm>
              <a:off x="5876021" y="7732813"/>
              <a:ext cx="2011680" cy="36576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prstClr val="black"/>
                  </a:solidFill>
                  <a:latin typeface="Calibri" panose="020F0502020204030204"/>
                </a:rPr>
                <a:t>Management Practices</a:t>
              </a:r>
            </a:p>
          </p:txBody>
        </p:sp>
        <p:sp>
          <p:nvSpPr>
            <p:cNvPr id="147" name="Rounded Rectangle 79">
              <a:extLst>
                <a:ext uri="{FF2B5EF4-FFF2-40B4-BE49-F238E27FC236}">
                  <a16:creationId xmlns:a16="http://schemas.microsoft.com/office/drawing/2014/main" id="{24883AE3-4908-495F-BF88-89BAB5CE43F1}"/>
                </a:ext>
              </a:extLst>
            </p:cNvPr>
            <p:cNvSpPr/>
            <p:nvPr/>
          </p:nvSpPr>
          <p:spPr>
            <a:xfrm>
              <a:off x="5776444" y="6946092"/>
              <a:ext cx="2194560" cy="12801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2000">
                <a:solidFill>
                  <a:prstClr val="black"/>
                </a:solidFill>
                <a:latin typeface="Calibri" panose="020F0502020204030204"/>
              </a:endParaRPr>
            </a:p>
          </p:txBody>
        </p:sp>
        <p:sp>
          <p:nvSpPr>
            <p:cNvPr id="148" name="TextBox 147">
              <a:extLst>
                <a:ext uri="{FF2B5EF4-FFF2-40B4-BE49-F238E27FC236}">
                  <a16:creationId xmlns:a16="http://schemas.microsoft.com/office/drawing/2014/main" id="{35508134-DF66-4FB7-8884-9346EA4B70FB}"/>
                </a:ext>
              </a:extLst>
            </p:cNvPr>
            <p:cNvSpPr txBox="1"/>
            <p:nvPr/>
          </p:nvSpPr>
          <p:spPr>
            <a:xfrm>
              <a:off x="6269903" y="6942815"/>
              <a:ext cx="1106952" cy="231140"/>
            </a:xfrm>
            <a:prstGeom prst="rect">
              <a:avLst/>
            </a:prstGeom>
            <a:noFill/>
            <a:ln>
              <a:noFill/>
            </a:ln>
          </p:spPr>
          <p:txBody>
            <a:bodyPr wrap="none" rtlCol="0">
              <a:spAutoFit/>
            </a:bodyPr>
            <a:lstStyle/>
            <a:p>
              <a:pPr algn="ctr" defTabSz="914445">
                <a:defRPr/>
              </a:pPr>
              <a:r>
                <a:rPr lang="en-US" sz="1601" b="1">
                  <a:solidFill>
                    <a:prstClr val="black"/>
                  </a:solidFill>
                  <a:latin typeface="Calibri" panose="020F0502020204030204"/>
                </a:rPr>
                <a:t>Managerial Skills</a:t>
              </a:r>
            </a:p>
          </p:txBody>
        </p:sp>
        <p:sp>
          <p:nvSpPr>
            <p:cNvPr id="149" name="Rounded Rectangle 86">
              <a:extLst>
                <a:ext uri="{FF2B5EF4-FFF2-40B4-BE49-F238E27FC236}">
                  <a16:creationId xmlns:a16="http://schemas.microsoft.com/office/drawing/2014/main" id="{E9A61AA5-F14D-4D96-AFA0-BB523F688687}"/>
                </a:ext>
              </a:extLst>
            </p:cNvPr>
            <p:cNvSpPr/>
            <p:nvPr/>
          </p:nvSpPr>
          <p:spPr>
            <a:xfrm>
              <a:off x="10461265" y="3727482"/>
              <a:ext cx="2011680" cy="365760"/>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tx1"/>
                  </a:solidFill>
                  <a:latin typeface="Calibri" panose="020F0502020204030204"/>
                </a:rPr>
                <a:t>Readiness for Learning</a:t>
              </a:r>
            </a:p>
          </p:txBody>
        </p:sp>
        <p:sp>
          <p:nvSpPr>
            <p:cNvPr id="150" name="Rounded Rectangle 90">
              <a:extLst>
                <a:ext uri="{FF2B5EF4-FFF2-40B4-BE49-F238E27FC236}">
                  <a16:creationId xmlns:a16="http://schemas.microsoft.com/office/drawing/2014/main" id="{6CA98671-0035-4038-B242-F619BEBA27B8}"/>
                </a:ext>
              </a:extLst>
            </p:cNvPr>
            <p:cNvSpPr/>
            <p:nvPr/>
          </p:nvSpPr>
          <p:spPr>
            <a:xfrm>
              <a:off x="12729214" y="3242518"/>
              <a:ext cx="1828800" cy="36576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Nutrition Programs</a:t>
              </a:r>
            </a:p>
          </p:txBody>
        </p:sp>
        <p:sp>
          <p:nvSpPr>
            <p:cNvPr id="151" name="Rounded Rectangle 91">
              <a:extLst>
                <a:ext uri="{FF2B5EF4-FFF2-40B4-BE49-F238E27FC236}">
                  <a16:creationId xmlns:a16="http://schemas.microsoft.com/office/drawing/2014/main" id="{24290C89-95A6-4385-8B8A-CD3BE866BEC3}"/>
                </a:ext>
              </a:extLst>
            </p:cNvPr>
            <p:cNvSpPr/>
            <p:nvPr/>
          </p:nvSpPr>
          <p:spPr>
            <a:xfrm>
              <a:off x="12729214" y="3671888"/>
              <a:ext cx="1828800" cy="36576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Health Programs</a:t>
              </a:r>
            </a:p>
          </p:txBody>
        </p:sp>
        <p:sp>
          <p:nvSpPr>
            <p:cNvPr id="152" name="Rounded Rectangle 92">
              <a:extLst>
                <a:ext uri="{FF2B5EF4-FFF2-40B4-BE49-F238E27FC236}">
                  <a16:creationId xmlns:a16="http://schemas.microsoft.com/office/drawing/2014/main" id="{11BA1130-EB86-4B80-A871-9567E047AA9D}"/>
                </a:ext>
              </a:extLst>
            </p:cNvPr>
            <p:cNvSpPr/>
            <p:nvPr/>
          </p:nvSpPr>
          <p:spPr>
            <a:xfrm>
              <a:off x="12729214" y="4101258"/>
              <a:ext cx="1828800" cy="36576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Early Childhood Education</a:t>
              </a:r>
            </a:p>
          </p:txBody>
        </p:sp>
        <p:sp>
          <p:nvSpPr>
            <p:cNvPr id="153" name="Rounded Rectangle 93">
              <a:extLst>
                <a:ext uri="{FF2B5EF4-FFF2-40B4-BE49-F238E27FC236}">
                  <a16:creationId xmlns:a16="http://schemas.microsoft.com/office/drawing/2014/main" id="{632E84AD-2A81-4DA0-8F77-B068815E055D}"/>
                </a:ext>
              </a:extLst>
            </p:cNvPr>
            <p:cNvSpPr/>
            <p:nvPr/>
          </p:nvSpPr>
          <p:spPr>
            <a:xfrm>
              <a:off x="12729214" y="4530628"/>
              <a:ext cx="1828800" cy="36576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Caregiver Skills Capacity</a:t>
              </a:r>
            </a:p>
          </p:txBody>
        </p:sp>
        <p:cxnSp>
          <p:nvCxnSpPr>
            <p:cNvPr id="154" name="Straight Connector 153">
              <a:extLst>
                <a:ext uri="{FF2B5EF4-FFF2-40B4-BE49-F238E27FC236}">
                  <a16:creationId xmlns:a16="http://schemas.microsoft.com/office/drawing/2014/main" id="{B0AE1729-E398-4833-96BD-FF0177533CFB}"/>
                </a:ext>
              </a:extLst>
            </p:cNvPr>
            <p:cNvCxnSpPr>
              <a:cxnSpLocks/>
              <a:endCxn id="150" idx="1"/>
            </p:cNvCxnSpPr>
            <p:nvPr/>
          </p:nvCxnSpPr>
          <p:spPr>
            <a:xfrm flipV="1">
              <a:off x="12564388" y="3425398"/>
              <a:ext cx="164826" cy="731516"/>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CFECF5A-6A63-4A59-AC7D-48BD8BAC25C0}"/>
                </a:ext>
              </a:extLst>
            </p:cNvPr>
            <p:cNvCxnSpPr>
              <a:cxnSpLocks/>
              <a:endCxn id="151" idx="1"/>
            </p:cNvCxnSpPr>
            <p:nvPr/>
          </p:nvCxnSpPr>
          <p:spPr>
            <a:xfrm flipV="1">
              <a:off x="12564388" y="3854769"/>
              <a:ext cx="164826" cy="302146"/>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DA4AE75D-E5DB-4F58-87B7-6E536CF5BBE4}"/>
                </a:ext>
              </a:extLst>
            </p:cNvPr>
            <p:cNvCxnSpPr>
              <a:cxnSpLocks/>
              <a:endCxn id="153" idx="1"/>
            </p:cNvCxnSpPr>
            <p:nvPr/>
          </p:nvCxnSpPr>
          <p:spPr>
            <a:xfrm>
              <a:off x="12564388" y="4156914"/>
              <a:ext cx="164826" cy="556594"/>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75A843E-E4A1-4B01-A7D6-115B6B6A22EB}"/>
                </a:ext>
              </a:extLst>
            </p:cNvPr>
            <p:cNvCxnSpPr>
              <a:cxnSpLocks/>
              <a:endCxn id="152" idx="1"/>
            </p:cNvCxnSpPr>
            <p:nvPr/>
          </p:nvCxnSpPr>
          <p:spPr>
            <a:xfrm>
              <a:off x="12564388" y="4156914"/>
              <a:ext cx="164826" cy="127224"/>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158" name="Rounded Rectangle 112">
              <a:extLst>
                <a:ext uri="{FF2B5EF4-FFF2-40B4-BE49-F238E27FC236}">
                  <a16:creationId xmlns:a16="http://schemas.microsoft.com/office/drawing/2014/main" id="{009A3D4D-59EE-497E-A7C2-D4F23A19D1AE}"/>
                </a:ext>
              </a:extLst>
            </p:cNvPr>
            <p:cNvSpPr/>
            <p:nvPr/>
          </p:nvSpPr>
          <p:spPr>
            <a:xfrm>
              <a:off x="3587613" y="6052386"/>
              <a:ext cx="1828800" cy="36576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Clarity of Functions</a:t>
              </a:r>
            </a:p>
          </p:txBody>
        </p:sp>
        <p:cxnSp>
          <p:nvCxnSpPr>
            <p:cNvPr id="159" name="Straight Connector 158">
              <a:extLst>
                <a:ext uri="{FF2B5EF4-FFF2-40B4-BE49-F238E27FC236}">
                  <a16:creationId xmlns:a16="http://schemas.microsoft.com/office/drawing/2014/main" id="{C24ADD91-7F12-4333-B469-FEC8D8C724BA}"/>
                </a:ext>
              </a:extLst>
            </p:cNvPr>
            <p:cNvCxnSpPr>
              <a:cxnSpLocks/>
              <a:stCxn id="143" idx="1"/>
              <a:endCxn id="158" idx="3"/>
            </p:cNvCxnSpPr>
            <p:nvPr/>
          </p:nvCxnSpPr>
          <p:spPr>
            <a:xfrm flipH="1" flipV="1">
              <a:off x="5416413" y="6235266"/>
              <a:ext cx="368382" cy="4451"/>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160" name="Rounded Rectangle 124">
              <a:extLst>
                <a:ext uri="{FF2B5EF4-FFF2-40B4-BE49-F238E27FC236}">
                  <a16:creationId xmlns:a16="http://schemas.microsoft.com/office/drawing/2014/main" id="{022801A7-B4B5-47C1-85A4-DFDF26595A06}"/>
                </a:ext>
              </a:extLst>
            </p:cNvPr>
            <p:cNvSpPr/>
            <p:nvPr/>
          </p:nvSpPr>
          <p:spPr>
            <a:xfrm>
              <a:off x="3595304" y="6969218"/>
              <a:ext cx="1828800" cy="36576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Selection &amp; Deployment</a:t>
              </a:r>
            </a:p>
          </p:txBody>
        </p:sp>
        <p:sp>
          <p:nvSpPr>
            <p:cNvPr id="161" name="Rounded Rectangle 125">
              <a:extLst>
                <a:ext uri="{FF2B5EF4-FFF2-40B4-BE49-F238E27FC236}">
                  <a16:creationId xmlns:a16="http://schemas.microsoft.com/office/drawing/2014/main" id="{051C7902-63D8-4AB3-9A74-EA077A9173CF}"/>
                </a:ext>
              </a:extLst>
            </p:cNvPr>
            <p:cNvSpPr/>
            <p:nvPr/>
          </p:nvSpPr>
          <p:spPr>
            <a:xfrm>
              <a:off x="3595304" y="7390895"/>
              <a:ext cx="1828800" cy="36576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Support</a:t>
              </a:r>
            </a:p>
          </p:txBody>
        </p:sp>
        <p:sp>
          <p:nvSpPr>
            <p:cNvPr id="162" name="Rounded Rectangle 126">
              <a:extLst>
                <a:ext uri="{FF2B5EF4-FFF2-40B4-BE49-F238E27FC236}">
                  <a16:creationId xmlns:a16="http://schemas.microsoft.com/office/drawing/2014/main" id="{88192C8F-8A9D-4897-82A0-2B2AE405E12F}"/>
                </a:ext>
              </a:extLst>
            </p:cNvPr>
            <p:cNvSpPr/>
            <p:nvPr/>
          </p:nvSpPr>
          <p:spPr>
            <a:xfrm>
              <a:off x="3602526" y="7812572"/>
              <a:ext cx="1828800" cy="36576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Evaluation</a:t>
              </a:r>
            </a:p>
          </p:txBody>
        </p:sp>
        <p:cxnSp>
          <p:nvCxnSpPr>
            <p:cNvPr id="163" name="Straight Connector 162">
              <a:extLst>
                <a:ext uri="{FF2B5EF4-FFF2-40B4-BE49-F238E27FC236}">
                  <a16:creationId xmlns:a16="http://schemas.microsoft.com/office/drawing/2014/main" id="{74C07F39-7C58-4EB0-996D-B1051BBF02E7}"/>
                </a:ext>
              </a:extLst>
            </p:cNvPr>
            <p:cNvCxnSpPr>
              <a:cxnSpLocks/>
              <a:endCxn id="160" idx="3"/>
            </p:cNvCxnSpPr>
            <p:nvPr/>
          </p:nvCxnSpPr>
          <p:spPr>
            <a:xfrm flipH="1" flipV="1">
              <a:off x="5424104" y="7152098"/>
              <a:ext cx="344982" cy="43242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6EC8CD1-E2C1-4110-B742-2D15C49AC08B}"/>
                </a:ext>
              </a:extLst>
            </p:cNvPr>
            <p:cNvCxnSpPr>
              <a:cxnSpLocks/>
              <a:endCxn id="161" idx="3"/>
            </p:cNvCxnSpPr>
            <p:nvPr/>
          </p:nvCxnSpPr>
          <p:spPr>
            <a:xfrm flipH="1" flipV="1">
              <a:off x="5424104" y="7573775"/>
              <a:ext cx="344982"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E880DC8-8DB2-449B-8FFD-B44C9773A5B9}"/>
                </a:ext>
              </a:extLst>
            </p:cNvPr>
            <p:cNvCxnSpPr>
              <a:cxnSpLocks/>
              <a:endCxn id="162" idx="3"/>
            </p:cNvCxnSpPr>
            <p:nvPr/>
          </p:nvCxnSpPr>
          <p:spPr>
            <a:xfrm flipH="1">
              <a:off x="5431326" y="7584518"/>
              <a:ext cx="337760" cy="410934"/>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F6DC6830-D003-47C0-9ABD-C6E1178C6A91}"/>
                </a:ext>
              </a:extLst>
            </p:cNvPr>
            <p:cNvSpPr/>
            <p:nvPr/>
          </p:nvSpPr>
          <p:spPr>
            <a:xfrm>
              <a:off x="8409709" y="4309026"/>
              <a:ext cx="1463040" cy="146304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445">
                <a:defRPr/>
              </a:pPr>
              <a:r>
                <a:rPr lang="en-US" sz="2000" b="1">
                  <a:solidFill>
                    <a:prstClr val="black"/>
                  </a:solidFill>
                  <a:latin typeface="Charter Roman" charset="0"/>
                  <a:ea typeface="Charter Roman" charset="0"/>
                  <a:cs typeface="Charter Roman" charset="0"/>
                </a:rPr>
                <a:t>Learning</a:t>
              </a:r>
            </a:p>
          </p:txBody>
        </p:sp>
        <p:cxnSp>
          <p:nvCxnSpPr>
            <p:cNvPr id="167" name="Straight Connector 166">
              <a:extLst>
                <a:ext uri="{FF2B5EF4-FFF2-40B4-BE49-F238E27FC236}">
                  <a16:creationId xmlns:a16="http://schemas.microsoft.com/office/drawing/2014/main" id="{3A21E66A-67F2-44BD-B90D-993CB8035743}"/>
                </a:ext>
              </a:extLst>
            </p:cNvPr>
            <p:cNvCxnSpPr>
              <a:cxnSpLocks/>
            </p:cNvCxnSpPr>
            <p:nvPr/>
          </p:nvCxnSpPr>
          <p:spPr>
            <a:xfrm flipH="1">
              <a:off x="8621511" y="5515474"/>
              <a:ext cx="2456" cy="2235884"/>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87ED46-34A2-40F5-994A-767778F30AFA}"/>
                </a:ext>
              </a:extLst>
            </p:cNvPr>
            <p:cNvCxnSpPr>
              <a:cxnSpLocks/>
            </p:cNvCxnSpPr>
            <p:nvPr/>
          </p:nvCxnSpPr>
          <p:spPr>
            <a:xfrm flipH="1">
              <a:off x="7979355" y="7751358"/>
              <a:ext cx="649919"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5832A2A-18B8-471E-917C-C8CA763A4692}"/>
                </a:ext>
              </a:extLst>
            </p:cNvPr>
            <p:cNvCxnSpPr>
              <a:cxnSpLocks/>
            </p:cNvCxnSpPr>
            <p:nvPr/>
          </p:nvCxnSpPr>
          <p:spPr>
            <a:xfrm flipH="1">
              <a:off x="7979355" y="6400558"/>
              <a:ext cx="649918" cy="4451"/>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DD1F5BE1-C332-4212-9527-6B05493F1C61}"/>
                </a:ext>
              </a:extLst>
            </p:cNvPr>
            <p:cNvCxnSpPr>
              <a:cxnSpLocks/>
            </p:cNvCxnSpPr>
            <p:nvPr/>
          </p:nvCxnSpPr>
          <p:spPr>
            <a:xfrm flipH="1" flipV="1">
              <a:off x="8621511" y="4153787"/>
              <a:ext cx="2455" cy="344796"/>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044F1D8-E36E-4C86-A285-7BF6B12EC311}"/>
                </a:ext>
              </a:extLst>
            </p:cNvPr>
            <p:cNvCxnSpPr>
              <a:cxnSpLocks/>
              <a:endCxn id="138" idx="3"/>
            </p:cNvCxnSpPr>
            <p:nvPr/>
          </p:nvCxnSpPr>
          <p:spPr>
            <a:xfrm flipH="1" flipV="1">
              <a:off x="7986912" y="4150430"/>
              <a:ext cx="642361" cy="1155"/>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5CAE03A-A2CB-4A3E-9FB8-E47B46995F44}"/>
                </a:ext>
              </a:extLst>
            </p:cNvPr>
            <p:cNvCxnSpPr>
              <a:cxnSpLocks/>
              <a:endCxn id="166" idx="5"/>
            </p:cNvCxnSpPr>
            <p:nvPr/>
          </p:nvCxnSpPr>
          <p:spPr>
            <a:xfrm flipV="1">
              <a:off x="9658492" y="5557809"/>
              <a:ext cx="0" cy="2255014"/>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B1BF6EF-28B9-4925-911F-E1F2D648E77B}"/>
                </a:ext>
              </a:extLst>
            </p:cNvPr>
            <p:cNvCxnSpPr>
              <a:cxnSpLocks/>
            </p:cNvCxnSpPr>
            <p:nvPr/>
          </p:nvCxnSpPr>
          <p:spPr>
            <a:xfrm>
              <a:off x="9665357" y="7812823"/>
              <a:ext cx="82296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23D7A0B-3DB7-4923-9BD8-D81C314BF99F}"/>
                </a:ext>
              </a:extLst>
            </p:cNvPr>
            <p:cNvCxnSpPr>
              <a:cxnSpLocks/>
            </p:cNvCxnSpPr>
            <p:nvPr/>
          </p:nvCxnSpPr>
          <p:spPr>
            <a:xfrm flipH="1" flipV="1">
              <a:off x="9658492" y="6434211"/>
              <a:ext cx="693998" cy="8145"/>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7641907-B5CA-482F-8CDA-5EEADF026F99}"/>
                </a:ext>
              </a:extLst>
            </p:cNvPr>
            <p:cNvCxnSpPr>
              <a:cxnSpLocks/>
            </p:cNvCxnSpPr>
            <p:nvPr/>
          </p:nvCxnSpPr>
          <p:spPr>
            <a:xfrm flipV="1">
              <a:off x="9613629" y="4129402"/>
              <a:ext cx="756196"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A331E164-AA26-43E5-BD5A-5186F28EC677}"/>
                </a:ext>
              </a:extLst>
            </p:cNvPr>
            <p:cNvCxnSpPr>
              <a:cxnSpLocks/>
            </p:cNvCxnSpPr>
            <p:nvPr/>
          </p:nvCxnSpPr>
          <p:spPr>
            <a:xfrm flipV="1">
              <a:off x="9613629" y="4129402"/>
              <a:ext cx="0" cy="319699"/>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8B2C5B33-736D-4019-A1C9-037995C7082A}"/>
                </a:ext>
              </a:extLst>
            </p:cNvPr>
            <p:cNvSpPr/>
            <p:nvPr/>
          </p:nvSpPr>
          <p:spPr>
            <a:xfrm>
              <a:off x="3437918" y="2933700"/>
              <a:ext cx="11412163" cy="5362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2000">
                <a:solidFill>
                  <a:prstClr val="black"/>
                </a:solidFill>
                <a:latin typeface="Calibri" panose="020F0502020204030204"/>
              </a:endParaRPr>
            </a:p>
          </p:txBody>
        </p:sp>
        <p:sp>
          <p:nvSpPr>
            <p:cNvPr id="178" name="TextBox 177">
              <a:extLst>
                <a:ext uri="{FF2B5EF4-FFF2-40B4-BE49-F238E27FC236}">
                  <a16:creationId xmlns:a16="http://schemas.microsoft.com/office/drawing/2014/main" id="{74E92C4E-2A6B-4CF4-9A5A-1DF2B90C42C7}"/>
                </a:ext>
              </a:extLst>
            </p:cNvPr>
            <p:cNvSpPr txBox="1"/>
            <p:nvPr/>
          </p:nvSpPr>
          <p:spPr>
            <a:xfrm>
              <a:off x="4753440" y="2967357"/>
              <a:ext cx="2120870" cy="315072"/>
            </a:xfrm>
            <a:prstGeom prst="rect">
              <a:avLst/>
            </a:prstGeom>
            <a:noFill/>
            <a:ln>
              <a:noFill/>
            </a:ln>
          </p:spPr>
          <p:txBody>
            <a:bodyPr wrap="none" rtlCol="0">
              <a:spAutoFit/>
            </a:bodyPr>
            <a:lstStyle/>
            <a:p>
              <a:pPr defTabSz="914445">
                <a:defRPr/>
              </a:pPr>
              <a:r>
                <a:rPr lang="en-US" sz="2400" b="1">
                  <a:solidFill>
                    <a:prstClr val="black"/>
                  </a:solidFill>
                  <a:latin typeface="Calibri" panose="020F0502020204030204"/>
                </a:rPr>
                <a:t>Inputs &amp; Infrastructure</a:t>
              </a:r>
            </a:p>
          </p:txBody>
        </p:sp>
        <p:sp>
          <p:nvSpPr>
            <p:cNvPr id="179" name="TextBox 178">
              <a:extLst>
                <a:ext uri="{FF2B5EF4-FFF2-40B4-BE49-F238E27FC236}">
                  <a16:creationId xmlns:a16="http://schemas.microsoft.com/office/drawing/2014/main" id="{E79C808C-C383-4EF4-92F7-C4AE371136FF}"/>
                </a:ext>
              </a:extLst>
            </p:cNvPr>
            <p:cNvSpPr txBox="1"/>
            <p:nvPr/>
          </p:nvSpPr>
          <p:spPr>
            <a:xfrm>
              <a:off x="12063029" y="2930722"/>
              <a:ext cx="873929" cy="315072"/>
            </a:xfrm>
            <a:prstGeom prst="rect">
              <a:avLst/>
            </a:prstGeom>
            <a:noFill/>
            <a:ln>
              <a:noFill/>
            </a:ln>
          </p:spPr>
          <p:txBody>
            <a:bodyPr wrap="none" rtlCol="0">
              <a:spAutoFit/>
            </a:bodyPr>
            <a:lstStyle/>
            <a:p>
              <a:pPr algn="ctr" defTabSz="914445">
                <a:defRPr/>
              </a:pPr>
              <a:r>
                <a:rPr lang="en-US" sz="2400" b="1">
                  <a:solidFill>
                    <a:prstClr val="black"/>
                  </a:solidFill>
                  <a:latin typeface="Calibri" panose="020F0502020204030204"/>
                </a:rPr>
                <a:t>Learners</a:t>
              </a:r>
              <a:endParaRPr lang="en-US" sz="2000" b="1">
                <a:solidFill>
                  <a:prstClr val="black"/>
                </a:solidFill>
                <a:latin typeface="Calibri" panose="020F0502020204030204"/>
              </a:endParaRPr>
            </a:p>
          </p:txBody>
        </p:sp>
        <p:sp>
          <p:nvSpPr>
            <p:cNvPr id="180" name="TextBox 179">
              <a:extLst>
                <a:ext uri="{FF2B5EF4-FFF2-40B4-BE49-F238E27FC236}">
                  <a16:creationId xmlns:a16="http://schemas.microsoft.com/office/drawing/2014/main" id="{3369BAA3-BF06-478C-AB15-7B3BB6B39BC8}"/>
                </a:ext>
              </a:extLst>
            </p:cNvPr>
            <p:cNvSpPr txBox="1"/>
            <p:nvPr/>
          </p:nvSpPr>
          <p:spPr>
            <a:xfrm>
              <a:off x="4853021" y="5192458"/>
              <a:ext cx="1918131" cy="315072"/>
            </a:xfrm>
            <a:prstGeom prst="rect">
              <a:avLst/>
            </a:prstGeom>
            <a:noFill/>
            <a:ln>
              <a:noFill/>
            </a:ln>
          </p:spPr>
          <p:txBody>
            <a:bodyPr wrap="none" rtlCol="0">
              <a:spAutoFit/>
            </a:bodyPr>
            <a:lstStyle/>
            <a:p>
              <a:pPr defTabSz="914445">
                <a:defRPr/>
              </a:pPr>
              <a:r>
                <a:rPr lang="en-US" sz="2400" b="1">
                  <a:solidFill>
                    <a:prstClr val="black"/>
                  </a:solidFill>
                  <a:latin typeface="Calibri" panose="020F0502020204030204"/>
                </a:rPr>
                <a:t>School Management</a:t>
              </a:r>
            </a:p>
          </p:txBody>
        </p:sp>
        <p:sp>
          <p:nvSpPr>
            <p:cNvPr id="181" name="TextBox 180">
              <a:extLst>
                <a:ext uri="{FF2B5EF4-FFF2-40B4-BE49-F238E27FC236}">
                  <a16:creationId xmlns:a16="http://schemas.microsoft.com/office/drawing/2014/main" id="{00AF7EB6-C933-40CD-B819-776A0A8CF1FC}"/>
                </a:ext>
              </a:extLst>
            </p:cNvPr>
            <p:cNvSpPr txBox="1"/>
            <p:nvPr/>
          </p:nvSpPr>
          <p:spPr>
            <a:xfrm>
              <a:off x="12063770" y="5355899"/>
              <a:ext cx="885701" cy="315072"/>
            </a:xfrm>
            <a:prstGeom prst="rect">
              <a:avLst/>
            </a:prstGeom>
            <a:noFill/>
            <a:ln>
              <a:noFill/>
            </a:ln>
          </p:spPr>
          <p:txBody>
            <a:bodyPr wrap="none" rtlCol="0">
              <a:spAutoFit/>
            </a:bodyPr>
            <a:lstStyle/>
            <a:p>
              <a:pPr defTabSz="914445">
                <a:defRPr/>
              </a:pPr>
              <a:r>
                <a:rPr lang="en-US" sz="2400" b="1">
                  <a:solidFill>
                    <a:prstClr val="black"/>
                  </a:solidFill>
                  <a:latin typeface="Calibri" panose="020F0502020204030204"/>
                </a:rPr>
                <a:t>Teaching</a:t>
              </a:r>
              <a:endParaRPr lang="en-US" sz="2000" b="1">
                <a:solidFill>
                  <a:prstClr val="black"/>
                </a:solidFill>
                <a:latin typeface="Calibri" panose="020F0502020204030204"/>
              </a:endParaRPr>
            </a:p>
          </p:txBody>
        </p:sp>
        <p:sp>
          <p:nvSpPr>
            <p:cNvPr id="182" name="Rectangle 181">
              <a:extLst>
                <a:ext uri="{FF2B5EF4-FFF2-40B4-BE49-F238E27FC236}">
                  <a16:creationId xmlns:a16="http://schemas.microsoft.com/office/drawing/2014/main" id="{6263BE78-4C53-4703-8B68-661B49FF28BF}"/>
                </a:ext>
              </a:extLst>
            </p:cNvPr>
            <p:cNvSpPr/>
            <p:nvPr/>
          </p:nvSpPr>
          <p:spPr>
            <a:xfrm>
              <a:off x="3437918" y="2374154"/>
              <a:ext cx="11412163" cy="559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2000">
                <a:solidFill>
                  <a:prstClr val="black"/>
                </a:solidFill>
                <a:latin typeface="Calibri" panose="020F0502020204030204"/>
              </a:endParaRPr>
            </a:p>
          </p:txBody>
        </p:sp>
        <p:sp>
          <p:nvSpPr>
            <p:cNvPr id="183" name="Rounded Rectangle 84">
              <a:extLst>
                <a:ext uri="{FF2B5EF4-FFF2-40B4-BE49-F238E27FC236}">
                  <a16:creationId xmlns:a16="http://schemas.microsoft.com/office/drawing/2014/main" id="{E2DD9DD0-99F3-42FD-8D78-CF75F9B17A9E}"/>
                </a:ext>
              </a:extLst>
            </p:cNvPr>
            <p:cNvSpPr/>
            <p:nvPr/>
          </p:nvSpPr>
          <p:spPr>
            <a:xfrm>
              <a:off x="3462172" y="2469079"/>
              <a:ext cx="2194560" cy="365760"/>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Financing</a:t>
              </a:r>
            </a:p>
          </p:txBody>
        </p:sp>
        <p:sp>
          <p:nvSpPr>
            <p:cNvPr id="184" name="Rounded Rectangle 85">
              <a:extLst>
                <a:ext uri="{FF2B5EF4-FFF2-40B4-BE49-F238E27FC236}">
                  <a16:creationId xmlns:a16="http://schemas.microsoft.com/office/drawing/2014/main" id="{0FE48B4F-19BB-49F4-A5AA-8EC827867E64}"/>
                </a:ext>
              </a:extLst>
            </p:cNvPr>
            <p:cNvSpPr/>
            <p:nvPr/>
          </p:nvSpPr>
          <p:spPr>
            <a:xfrm>
              <a:off x="5696454" y="2469079"/>
              <a:ext cx="2194560" cy="365760"/>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Characteristics of Bureaucracy</a:t>
              </a:r>
            </a:p>
          </p:txBody>
        </p:sp>
        <p:sp>
          <p:nvSpPr>
            <p:cNvPr id="185" name="Rounded Rectangle 97">
              <a:extLst>
                <a:ext uri="{FF2B5EF4-FFF2-40B4-BE49-F238E27FC236}">
                  <a16:creationId xmlns:a16="http://schemas.microsoft.com/office/drawing/2014/main" id="{21388016-8B77-4F36-9064-683C53F44D91}"/>
                </a:ext>
              </a:extLst>
            </p:cNvPr>
            <p:cNvSpPr/>
            <p:nvPr/>
          </p:nvSpPr>
          <p:spPr>
            <a:xfrm>
              <a:off x="12438601" y="2469079"/>
              <a:ext cx="2194560" cy="365760"/>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National Learning Goals</a:t>
              </a:r>
            </a:p>
          </p:txBody>
        </p:sp>
        <p:sp>
          <p:nvSpPr>
            <p:cNvPr id="186" name="Rounded Rectangle 99">
              <a:extLst>
                <a:ext uri="{FF2B5EF4-FFF2-40B4-BE49-F238E27FC236}">
                  <a16:creationId xmlns:a16="http://schemas.microsoft.com/office/drawing/2014/main" id="{106D6D16-E343-4F7A-9188-868A7576CC50}"/>
                </a:ext>
              </a:extLst>
            </p:cNvPr>
            <p:cNvSpPr/>
            <p:nvPr/>
          </p:nvSpPr>
          <p:spPr>
            <a:xfrm>
              <a:off x="10205945" y="2476009"/>
              <a:ext cx="2194560" cy="365760"/>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Mandates &amp; Accountability</a:t>
              </a:r>
            </a:p>
          </p:txBody>
        </p:sp>
        <p:sp>
          <p:nvSpPr>
            <p:cNvPr id="187" name="Rounded Rectangle 100">
              <a:extLst>
                <a:ext uri="{FF2B5EF4-FFF2-40B4-BE49-F238E27FC236}">
                  <a16:creationId xmlns:a16="http://schemas.microsoft.com/office/drawing/2014/main" id="{F14CD66B-0AFD-4A41-BC3D-13512A8333C0}"/>
                </a:ext>
              </a:extLst>
            </p:cNvPr>
            <p:cNvSpPr/>
            <p:nvPr/>
          </p:nvSpPr>
          <p:spPr>
            <a:xfrm>
              <a:off x="7957700" y="2469079"/>
              <a:ext cx="2194560" cy="365760"/>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Impartial Decision-Making</a:t>
              </a:r>
            </a:p>
          </p:txBody>
        </p:sp>
        <p:sp>
          <p:nvSpPr>
            <p:cNvPr id="189" name="Rounded Rectangle 124">
              <a:extLst>
                <a:ext uri="{FF2B5EF4-FFF2-40B4-BE49-F238E27FC236}">
                  <a16:creationId xmlns:a16="http://schemas.microsoft.com/office/drawing/2014/main" id="{BBDA2373-53B8-4E94-A6D8-26590AD8A7E9}"/>
                </a:ext>
              </a:extLst>
            </p:cNvPr>
            <p:cNvSpPr/>
            <p:nvPr/>
          </p:nvSpPr>
          <p:spPr>
            <a:xfrm>
              <a:off x="3595304" y="6550118"/>
              <a:ext cx="1828800" cy="36576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Attraction</a:t>
              </a:r>
            </a:p>
          </p:txBody>
        </p:sp>
        <p:cxnSp>
          <p:nvCxnSpPr>
            <p:cNvPr id="190" name="Straight Connector 189">
              <a:extLst>
                <a:ext uri="{FF2B5EF4-FFF2-40B4-BE49-F238E27FC236}">
                  <a16:creationId xmlns:a16="http://schemas.microsoft.com/office/drawing/2014/main" id="{44C5B886-EE2C-406E-A81F-E127EF28DABF}"/>
                </a:ext>
              </a:extLst>
            </p:cNvPr>
            <p:cNvCxnSpPr>
              <a:cxnSpLocks/>
              <a:stCxn id="147" idx="1"/>
            </p:cNvCxnSpPr>
            <p:nvPr/>
          </p:nvCxnSpPr>
          <p:spPr>
            <a:xfrm flipH="1" flipV="1">
              <a:off x="5424104" y="6711814"/>
              <a:ext cx="352340" cy="874358"/>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191" name="Rounded Rectangle 93">
              <a:extLst>
                <a:ext uri="{FF2B5EF4-FFF2-40B4-BE49-F238E27FC236}">
                  <a16:creationId xmlns:a16="http://schemas.microsoft.com/office/drawing/2014/main" id="{09112176-BD42-4861-BB93-B8649C6920F6}"/>
                </a:ext>
              </a:extLst>
            </p:cNvPr>
            <p:cNvSpPr/>
            <p:nvPr/>
          </p:nvSpPr>
          <p:spPr>
            <a:xfrm>
              <a:off x="12749976" y="4964417"/>
              <a:ext cx="1828800" cy="36576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b="1">
                  <a:solidFill>
                    <a:schemeClr val="bg1"/>
                  </a:solidFill>
                  <a:latin typeface="Calibri" panose="020F0502020204030204"/>
                </a:rPr>
                <a:t>Caregiver Financial Capacity</a:t>
              </a:r>
            </a:p>
          </p:txBody>
        </p:sp>
        <p:cxnSp>
          <p:nvCxnSpPr>
            <p:cNvPr id="192" name="Straight Connector 191">
              <a:extLst>
                <a:ext uri="{FF2B5EF4-FFF2-40B4-BE49-F238E27FC236}">
                  <a16:creationId xmlns:a16="http://schemas.microsoft.com/office/drawing/2014/main" id="{6CA9887D-C758-4FC9-8B2D-AA23AA8638A8}"/>
                </a:ext>
              </a:extLst>
            </p:cNvPr>
            <p:cNvCxnSpPr>
              <a:cxnSpLocks/>
              <a:endCxn id="191" idx="1"/>
            </p:cNvCxnSpPr>
            <p:nvPr/>
          </p:nvCxnSpPr>
          <p:spPr>
            <a:xfrm>
              <a:off x="12554830" y="4177051"/>
              <a:ext cx="195146" cy="970246"/>
            </a:xfrm>
            <a:prstGeom prst="line">
              <a:avLst/>
            </a:prstGeom>
            <a:ln>
              <a:noFill/>
            </a:ln>
          </p:spPr>
          <p:style>
            <a:lnRef idx="1">
              <a:schemeClr val="accent1"/>
            </a:lnRef>
            <a:fillRef idx="0">
              <a:schemeClr val="accent1"/>
            </a:fillRef>
            <a:effectRef idx="0">
              <a:schemeClr val="accent1"/>
            </a:effectRef>
            <a:fontRef idx="minor">
              <a:schemeClr val="tx1"/>
            </a:fontRef>
          </p:style>
        </p:cxnSp>
      </p:grpSp>
      <p:pic>
        <p:nvPicPr>
          <p:cNvPr id="82" name="Picture 81">
            <a:extLst>
              <a:ext uri="{FF2B5EF4-FFF2-40B4-BE49-F238E27FC236}">
                <a16:creationId xmlns:a16="http://schemas.microsoft.com/office/drawing/2014/main" id="{988C7E04-B58F-4D43-8AFA-E74C6F986F6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005" y="9238855"/>
            <a:ext cx="18259995" cy="1048148"/>
          </a:xfrm>
          <a:prstGeom prst="rect">
            <a:avLst/>
          </a:prstGeom>
          <a:noFill/>
        </p:spPr>
      </p:pic>
      <p:sp>
        <p:nvSpPr>
          <p:cNvPr id="80" name="Rounded Rectangle 6">
            <a:extLst>
              <a:ext uri="{FF2B5EF4-FFF2-40B4-BE49-F238E27FC236}">
                <a16:creationId xmlns:a16="http://schemas.microsoft.com/office/drawing/2014/main" id="{37D1C8BE-C58C-41BF-868A-BC8723E600FF}"/>
              </a:ext>
            </a:extLst>
          </p:cNvPr>
          <p:cNvSpPr/>
          <p:nvPr/>
        </p:nvSpPr>
        <p:spPr>
          <a:xfrm>
            <a:off x="11047582" y="3081008"/>
            <a:ext cx="2947653" cy="535937"/>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0" b="1">
                <a:solidFill>
                  <a:schemeClr val="tx1"/>
                </a:solidFill>
                <a:latin typeface="Calibri" panose="020F0502020204030204"/>
              </a:rPr>
              <a:t>Student Attendance</a:t>
            </a:r>
          </a:p>
        </p:txBody>
      </p:sp>
    </p:spTree>
    <p:extLst>
      <p:ext uri="{BB962C8B-B14F-4D97-AF65-F5344CB8AC3E}">
        <p14:creationId xmlns:p14="http://schemas.microsoft.com/office/powerpoint/2010/main" val="165350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A233-AA04-0846-BCBF-07C0A4ACDA9F}"/>
              </a:ext>
            </a:extLst>
          </p:cNvPr>
          <p:cNvSpPr>
            <a:spLocks noGrp="1"/>
          </p:cNvSpPr>
          <p:nvPr>
            <p:ph type="title"/>
          </p:nvPr>
        </p:nvSpPr>
        <p:spPr>
          <a:xfrm>
            <a:off x="1257300" y="4149328"/>
            <a:ext cx="15773400" cy="1988345"/>
          </a:xfrm>
        </p:spPr>
        <p:txBody>
          <a:bodyPr/>
          <a:lstStyle/>
          <a:p>
            <a:r>
              <a:rPr lang="en-US" b="1">
                <a:solidFill>
                  <a:schemeClr val="accent1">
                    <a:lumMod val="50000"/>
                  </a:schemeClr>
                </a:solidFill>
                <a:latin typeface="Charter Roman"/>
              </a:rPr>
              <a:t>Our Methodology </a:t>
            </a:r>
          </a:p>
        </p:txBody>
      </p:sp>
      <p:pic>
        <p:nvPicPr>
          <p:cNvPr id="3" name="Picture 2">
            <a:extLst>
              <a:ext uri="{FF2B5EF4-FFF2-40B4-BE49-F238E27FC236}">
                <a16:creationId xmlns:a16="http://schemas.microsoft.com/office/drawing/2014/main" id="{73DAD8A9-2BB7-43EE-89D7-E72BD93B04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38853"/>
            <a:ext cx="18287999" cy="1048148"/>
          </a:xfrm>
          <a:prstGeom prst="rect">
            <a:avLst/>
          </a:prstGeom>
          <a:noFill/>
        </p:spPr>
      </p:pic>
    </p:spTree>
    <p:extLst>
      <p:ext uri="{BB962C8B-B14F-4D97-AF65-F5344CB8AC3E}">
        <p14:creationId xmlns:p14="http://schemas.microsoft.com/office/powerpoint/2010/main" val="1843501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057D7B-D34B-4D05-A33D-75C24C33A495}"/>
              </a:ext>
            </a:extLst>
          </p:cNvPr>
          <p:cNvSpPr>
            <a:spLocks noGrp="1"/>
          </p:cNvSpPr>
          <p:nvPr>
            <p:ph type="title"/>
          </p:nvPr>
        </p:nvSpPr>
        <p:spPr>
          <a:xfrm>
            <a:off x="0" y="-1"/>
            <a:ext cx="18288000" cy="1434353"/>
          </a:xfrm>
        </p:spPr>
        <p:txBody>
          <a:bodyPr>
            <a:normAutofit/>
          </a:bodyPr>
          <a:lstStyle/>
          <a:p>
            <a:pPr algn="ctr"/>
            <a:r>
              <a:rPr lang="en-US" sz="4400" b="1">
                <a:solidFill>
                  <a:schemeClr val="accent5">
                    <a:lumMod val="50000"/>
                  </a:schemeClr>
                </a:solidFill>
                <a:latin typeface="Charter Roman"/>
                <a:cs typeface="Calibri Light" panose="020F0302020204030204" pitchFamily="34" charset="0"/>
              </a:rPr>
              <a:t>Filling in the Global Education Policy Dashboard by</a:t>
            </a:r>
          </a:p>
        </p:txBody>
      </p:sp>
      <p:sp>
        <p:nvSpPr>
          <p:cNvPr id="2" name="TextBox 1">
            <a:extLst>
              <a:ext uri="{FF2B5EF4-FFF2-40B4-BE49-F238E27FC236}">
                <a16:creationId xmlns:a16="http://schemas.microsoft.com/office/drawing/2014/main" id="{CFC90B8B-99A2-4838-92C2-FDF6627B1C81}"/>
              </a:ext>
            </a:extLst>
          </p:cNvPr>
          <p:cNvSpPr txBox="1"/>
          <p:nvPr/>
        </p:nvSpPr>
        <p:spPr>
          <a:xfrm>
            <a:off x="413049" y="2212269"/>
            <a:ext cx="10287000" cy="523220"/>
          </a:xfrm>
          <a:prstGeom prst="rect">
            <a:avLst/>
          </a:prstGeom>
          <a:noFill/>
        </p:spPr>
        <p:txBody>
          <a:bodyPr wrap="square" rtlCol="0">
            <a:spAutoFit/>
          </a:bodyPr>
          <a:lstStyle/>
          <a:p>
            <a:r>
              <a:rPr lang="en-US" sz="2800" b="1">
                <a:solidFill>
                  <a:srgbClr val="002060"/>
                </a:solidFill>
                <a:latin typeface="Charter Roman"/>
              </a:rPr>
              <a:t>Identifying gaps in administrative systems, either because data are: </a:t>
            </a:r>
          </a:p>
        </p:txBody>
      </p:sp>
      <p:sp>
        <p:nvSpPr>
          <p:cNvPr id="5" name="TextBox 4">
            <a:extLst>
              <a:ext uri="{FF2B5EF4-FFF2-40B4-BE49-F238E27FC236}">
                <a16:creationId xmlns:a16="http://schemas.microsoft.com/office/drawing/2014/main" id="{AA3233CF-F72B-4CFA-BF3F-D8477BB23DAE}"/>
              </a:ext>
            </a:extLst>
          </p:cNvPr>
          <p:cNvSpPr txBox="1"/>
          <p:nvPr/>
        </p:nvSpPr>
        <p:spPr>
          <a:xfrm>
            <a:off x="552450" y="5482405"/>
            <a:ext cx="11430000" cy="523220"/>
          </a:xfrm>
          <a:prstGeom prst="rect">
            <a:avLst/>
          </a:prstGeom>
          <a:noFill/>
        </p:spPr>
        <p:txBody>
          <a:bodyPr wrap="square" rtlCol="0">
            <a:spAutoFit/>
          </a:bodyPr>
          <a:lstStyle/>
          <a:p>
            <a:r>
              <a:rPr lang="en-US" sz="2800" b="1">
                <a:solidFill>
                  <a:srgbClr val="002060"/>
                </a:solidFill>
                <a:latin typeface="Charter Roman"/>
              </a:rPr>
              <a:t>Working with governments to collect new data, through:</a:t>
            </a:r>
          </a:p>
        </p:txBody>
      </p:sp>
      <p:sp>
        <p:nvSpPr>
          <p:cNvPr id="6" name="Rectangle: Rounded Corners 5">
            <a:extLst>
              <a:ext uri="{FF2B5EF4-FFF2-40B4-BE49-F238E27FC236}">
                <a16:creationId xmlns:a16="http://schemas.microsoft.com/office/drawing/2014/main" id="{46F97A56-08FA-446E-8D7B-81532389B2C6}"/>
              </a:ext>
            </a:extLst>
          </p:cNvPr>
          <p:cNvSpPr/>
          <p:nvPr/>
        </p:nvSpPr>
        <p:spPr>
          <a:xfrm>
            <a:off x="2701066" y="6524060"/>
            <a:ext cx="3931920" cy="115470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Charter Roman"/>
              </a:rPr>
              <a:t>School Survey</a:t>
            </a:r>
          </a:p>
        </p:txBody>
      </p:sp>
      <p:sp>
        <p:nvSpPr>
          <p:cNvPr id="7" name="Rectangle: Rounded Corners 6">
            <a:extLst>
              <a:ext uri="{FF2B5EF4-FFF2-40B4-BE49-F238E27FC236}">
                <a16:creationId xmlns:a16="http://schemas.microsoft.com/office/drawing/2014/main" id="{E4C8DD81-A292-4324-ADCA-DB9B4432FA8B}"/>
              </a:ext>
            </a:extLst>
          </p:cNvPr>
          <p:cNvSpPr/>
          <p:nvPr/>
        </p:nvSpPr>
        <p:spPr>
          <a:xfrm>
            <a:off x="6768129" y="6524060"/>
            <a:ext cx="3931920" cy="115470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Charter Roman"/>
              </a:rPr>
              <a:t>Policy Survey</a:t>
            </a:r>
          </a:p>
        </p:txBody>
      </p:sp>
      <p:sp>
        <p:nvSpPr>
          <p:cNvPr id="8" name="Rectangle: Rounded Corners 7">
            <a:extLst>
              <a:ext uri="{FF2B5EF4-FFF2-40B4-BE49-F238E27FC236}">
                <a16:creationId xmlns:a16="http://schemas.microsoft.com/office/drawing/2014/main" id="{CDC70ADB-62BE-4E59-9E8B-B157F71A9631}"/>
              </a:ext>
            </a:extLst>
          </p:cNvPr>
          <p:cNvSpPr/>
          <p:nvPr/>
        </p:nvSpPr>
        <p:spPr>
          <a:xfrm>
            <a:off x="10835192" y="6524060"/>
            <a:ext cx="3931920" cy="1154703"/>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Charter Roman"/>
              </a:rPr>
              <a:t>Survey of Public Officials</a:t>
            </a:r>
          </a:p>
        </p:txBody>
      </p:sp>
      <p:sp>
        <p:nvSpPr>
          <p:cNvPr id="9" name="Rectangle: Rounded Corners 8">
            <a:extLst>
              <a:ext uri="{FF2B5EF4-FFF2-40B4-BE49-F238E27FC236}">
                <a16:creationId xmlns:a16="http://schemas.microsoft.com/office/drawing/2014/main" id="{265B6621-4FF3-4416-B422-0E59997B8654}"/>
              </a:ext>
            </a:extLst>
          </p:cNvPr>
          <p:cNvSpPr/>
          <p:nvPr/>
        </p:nvSpPr>
        <p:spPr>
          <a:xfrm>
            <a:off x="3771676" y="3290303"/>
            <a:ext cx="3931920" cy="1154703"/>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Charter Roman"/>
              </a:rPr>
              <a:t>Not Collected</a:t>
            </a:r>
          </a:p>
          <a:p>
            <a:pPr algn="ctr"/>
            <a:r>
              <a:rPr lang="en-US" sz="2800" b="1">
                <a:latin typeface="Charter Roman"/>
              </a:rPr>
              <a:t>(E.g., school readiness)</a:t>
            </a:r>
          </a:p>
        </p:txBody>
      </p:sp>
      <p:sp>
        <p:nvSpPr>
          <p:cNvPr id="10" name="Rectangle: Rounded Corners 9">
            <a:extLst>
              <a:ext uri="{FF2B5EF4-FFF2-40B4-BE49-F238E27FC236}">
                <a16:creationId xmlns:a16="http://schemas.microsoft.com/office/drawing/2014/main" id="{E2A57E3C-2878-40C6-BC99-13E6E6694062}"/>
              </a:ext>
            </a:extLst>
          </p:cNvPr>
          <p:cNvSpPr/>
          <p:nvPr/>
        </p:nvSpPr>
        <p:spPr>
          <a:xfrm>
            <a:off x="9587529" y="3290302"/>
            <a:ext cx="3931920" cy="1154703"/>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Charter Roman"/>
              </a:rPr>
              <a:t>Unreliable</a:t>
            </a:r>
          </a:p>
          <a:p>
            <a:pPr algn="ctr"/>
            <a:r>
              <a:rPr lang="en-US" sz="2800" b="1">
                <a:latin typeface="Charter Roman"/>
              </a:rPr>
              <a:t>(E.g., teacher presence)</a:t>
            </a:r>
          </a:p>
        </p:txBody>
      </p:sp>
      <p:pic>
        <p:nvPicPr>
          <p:cNvPr id="13" name="Picture 12">
            <a:extLst>
              <a:ext uri="{FF2B5EF4-FFF2-40B4-BE49-F238E27FC236}">
                <a16:creationId xmlns:a16="http://schemas.microsoft.com/office/drawing/2014/main" id="{8E92E39B-5009-498D-84C5-B989110ACD1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38853"/>
            <a:ext cx="18287999" cy="1048148"/>
          </a:xfrm>
          <a:prstGeom prst="rect">
            <a:avLst/>
          </a:prstGeom>
          <a:noFill/>
        </p:spPr>
      </p:pic>
    </p:spTree>
    <p:extLst>
      <p:ext uri="{BB962C8B-B14F-4D97-AF65-F5344CB8AC3E}">
        <p14:creationId xmlns:p14="http://schemas.microsoft.com/office/powerpoint/2010/main" val="757354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6082" y="2382866"/>
            <a:ext cx="6691451" cy="6691451"/>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077" y="2431853"/>
            <a:ext cx="6691449" cy="6691449"/>
          </a:xfrm>
          <a:prstGeom prst="rect">
            <a:avLst/>
          </a:prstGeom>
        </p:spPr>
      </p:pic>
      <p:pic>
        <p:nvPicPr>
          <p:cNvPr id="8" name="Picture 7">
            <a:extLst>
              <a:ext uri="{FF2B5EF4-FFF2-40B4-BE49-F238E27FC236}">
                <a16:creationId xmlns:a16="http://schemas.microsoft.com/office/drawing/2014/main" id="{579D7FEE-9368-4A48-B604-EF7310605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576" y="2407361"/>
            <a:ext cx="6715941" cy="6715941"/>
          </a:xfrm>
          <a:prstGeom prst="rect">
            <a:avLst/>
          </a:prstGeom>
        </p:spPr>
      </p:pic>
      <p:pic>
        <p:nvPicPr>
          <p:cNvPr id="10" name="Picture 9">
            <a:extLst>
              <a:ext uri="{FF2B5EF4-FFF2-40B4-BE49-F238E27FC236}">
                <a16:creationId xmlns:a16="http://schemas.microsoft.com/office/drawing/2014/main" id="{4AAD3744-2EFF-5B43-8A87-9C566C80E1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0576" y="2358375"/>
            <a:ext cx="6715941" cy="6715941"/>
          </a:xfrm>
          <a:prstGeom prst="rect">
            <a:avLst/>
          </a:prstGeom>
        </p:spPr>
      </p:pic>
      <p:sp>
        <p:nvSpPr>
          <p:cNvPr id="19" name="TextBox 18">
            <a:extLst>
              <a:ext uri="{FF2B5EF4-FFF2-40B4-BE49-F238E27FC236}">
                <a16:creationId xmlns:a16="http://schemas.microsoft.com/office/drawing/2014/main" id="{DC28B362-2717-AF45-ACC3-3BD827C8E68B}"/>
              </a:ext>
            </a:extLst>
          </p:cNvPr>
          <p:cNvSpPr txBox="1"/>
          <p:nvPr/>
        </p:nvSpPr>
        <p:spPr>
          <a:xfrm>
            <a:off x="8471094" y="2874660"/>
            <a:ext cx="1641423" cy="507831"/>
          </a:xfrm>
          <a:prstGeom prst="rect">
            <a:avLst/>
          </a:prstGeom>
          <a:noFill/>
        </p:spPr>
        <p:txBody>
          <a:bodyPr wrap="square" rtlCol="0">
            <a:spAutoFit/>
          </a:bodyPr>
          <a:lstStyle/>
          <a:p>
            <a:r>
              <a:rPr lang="en-US" sz="2700" b="1">
                <a:solidFill>
                  <a:schemeClr val="bg1"/>
                </a:solidFill>
              </a:rPr>
              <a:t>Practices</a:t>
            </a:r>
          </a:p>
        </p:txBody>
      </p:sp>
      <p:sp>
        <p:nvSpPr>
          <p:cNvPr id="17" name="Rectangle 16">
            <a:extLst>
              <a:ext uri="{FF2B5EF4-FFF2-40B4-BE49-F238E27FC236}">
                <a16:creationId xmlns:a16="http://schemas.microsoft.com/office/drawing/2014/main" id="{5417B56D-B449-41B3-86DA-F392596C594A}"/>
              </a:ext>
            </a:extLst>
          </p:cNvPr>
          <p:cNvSpPr/>
          <p:nvPr/>
        </p:nvSpPr>
        <p:spPr>
          <a:xfrm>
            <a:off x="1" y="-21375"/>
            <a:ext cx="18287998" cy="1938992"/>
          </a:xfrm>
          <a:prstGeom prst="rect">
            <a:avLst/>
          </a:prstGeom>
        </p:spPr>
        <p:txBody>
          <a:bodyPr wrap="square">
            <a:spAutoFit/>
          </a:bodyPr>
          <a:lstStyle/>
          <a:p>
            <a:pPr algn="ctr"/>
            <a:endParaRPr lang="en-US" sz="3000" b="1">
              <a:solidFill>
                <a:srgbClr val="254061"/>
              </a:solidFill>
            </a:endParaRPr>
          </a:p>
          <a:p>
            <a:pPr algn="ctr"/>
            <a:r>
              <a:rPr lang="en-US" sz="3000" b="1">
                <a:solidFill>
                  <a:srgbClr val="254061"/>
                </a:solidFill>
              </a:rPr>
              <a:t>A variety of sound tools are available to measure each of these indicators—</a:t>
            </a:r>
          </a:p>
          <a:p>
            <a:pPr algn="ctr"/>
            <a:r>
              <a:rPr lang="en-US" sz="3000" b="1">
                <a:solidFill>
                  <a:srgbClr val="254061"/>
                </a:solidFill>
              </a:rPr>
              <a:t>the Dashboard project brings them together to create a streamlined unified instrument</a:t>
            </a:r>
            <a:r>
              <a:rPr lang="en-US" sz="3000" b="1"/>
              <a:t>.</a:t>
            </a:r>
          </a:p>
          <a:p>
            <a:pPr algn="ctr"/>
            <a:endParaRPr lang="en-US" sz="3000" b="1"/>
          </a:p>
        </p:txBody>
      </p:sp>
      <p:sp>
        <p:nvSpPr>
          <p:cNvPr id="20" name="Rounded Rectangle 8">
            <a:extLst>
              <a:ext uri="{FF2B5EF4-FFF2-40B4-BE49-F238E27FC236}">
                <a16:creationId xmlns:a16="http://schemas.microsoft.com/office/drawing/2014/main" id="{DF1E6C4D-193C-4972-A28D-D90A5B8C90AF}"/>
              </a:ext>
            </a:extLst>
          </p:cNvPr>
          <p:cNvSpPr/>
          <p:nvPr/>
        </p:nvSpPr>
        <p:spPr>
          <a:xfrm>
            <a:off x="259230" y="2381975"/>
            <a:ext cx="4195374" cy="169164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a:t>1</a:t>
            </a:r>
            <a:r>
              <a:rPr lang="en-US" sz="3600" b="1"/>
              <a:t>. School Survey</a:t>
            </a:r>
          </a:p>
        </p:txBody>
      </p:sp>
      <p:sp>
        <p:nvSpPr>
          <p:cNvPr id="23" name="Rounded Rectangle 5">
            <a:extLst>
              <a:ext uri="{FF2B5EF4-FFF2-40B4-BE49-F238E27FC236}">
                <a16:creationId xmlns:a16="http://schemas.microsoft.com/office/drawing/2014/main" id="{AD56EAD5-894F-456D-9F4C-1E93F669011F}"/>
              </a:ext>
            </a:extLst>
          </p:cNvPr>
          <p:cNvSpPr/>
          <p:nvPr/>
        </p:nvSpPr>
        <p:spPr>
          <a:xfrm>
            <a:off x="14197607" y="1887929"/>
            <a:ext cx="3798276" cy="135204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t>Service Delivery Surveys (SDI)</a:t>
            </a:r>
          </a:p>
        </p:txBody>
      </p:sp>
      <p:sp>
        <p:nvSpPr>
          <p:cNvPr id="24" name="Rounded Rectangle 6">
            <a:extLst>
              <a:ext uri="{FF2B5EF4-FFF2-40B4-BE49-F238E27FC236}">
                <a16:creationId xmlns:a16="http://schemas.microsoft.com/office/drawing/2014/main" id="{9DDCEC65-C6D3-40C1-A776-4F79BC721584}"/>
              </a:ext>
            </a:extLst>
          </p:cNvPr>
          <p:cNvSpPr/>
          <p:nvPr/>
        </p:nvSpPr>
        <p:spPr>
          <a:xfrm>
            <a:off x="14197607" y="3479510"/>
            <a:ext cx="3798276" cy="96012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t>Classroom Observation Tool</a:t>
            </a:r>
          </a:p>
        </p:txBody>
      </p:sp>
      <p:sp>
        <p:nvSpPr>
          <p:cNvPr id="25" name="Rounded Rectangle 8">
            <a:extLst>
              <a:ext uri="{FF2B5EF4-FFF2-40B4-BE49-F238E27FC236}">
                <a16:creationId xmlns:a16="http://schemas.microsoft.com/office/drawing/2014/main" id="{A024FA74-6DB8-45BE-B1BE-9E8086F6BC8B}"/>
              </a:ext>
            </a:extLst>
          </p:cNvPr>
          <p:cNvSpPr/>
          <p:nvPr/>
        </p:nvSpPr>
        <p:spPr>
          <a:xfrm>
            <a:off x="14197607" y="4679168"/>
            <a:ext cx="3798276" cy="96012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t>Development World Management Survey</a:t>
            </a:r>
          </a:p>
        </p:txBody>
      </p:sp>
      <p:sp>
        <p:nvSpPr>
          <p:cNvPr id="26" name="Rounded Rectangle 10">
            <a:extLst>
              <a:ext uri="{FF2B5EF4-FFF2-40B4-BE49-F238E27FC236}">
                <a16:creationId xmlns:a16="http://schemas.microsoft.com/office/drawing/2014/main" id="{DD56D6E5-6834-4608-8FEF-E03FEBD1B921}"/>
              </a:ext>
            </a:extLst>
          </p:cNvPr>
          <p:cNvSpPr/>
          <p:nvPr/>
        </p:nvSpPr>
        <p:spPr>
          <a:xfrm>
            <a:off x="14197607" y="5807275"/>
            <a:ext cx="3798276" cy="135204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t>Child Development Measurement Tools</a:t>
            </a:r>
          </a:p>
        </p:txBody>
      </p:sp>
      <p:pic>
        <p:nvPicPr>
          <p:cNvPr id="16" name="Picture 15">
            <a:extLst>
              <a:ext uri="{FF2B5EF4-FFF2-40B4-BE49-F238E27FC236}">
                <a16:creationId xmlns:a16="http://schemas.microsoft.com/office/drawing/2014/main" id="{3D25070C-251E-4311-9EEA-313681390868}"/>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 y="9261324"/>
            <a:ext cx="18287999" cy="1048148"/>
          </a:xfrm>
          <a:prstGeom prst="rect">
            <a:avLst/>
          </a:prstGeom>
          <a:noFill/>
        </p:spPr>
      </p:pic>
    </p:spTree>
    <p:extLst>
      <p:ext uri="{BB962C8B-B14F-4D97-AF65-F5344CB8AC3E}">
        <p14:creationId xmlns:p14="http://schemas.microsoft.com/office/powerpoint/2010/main" val="4235138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C28B362-2717-AF45-ACC3-3BD827C8E68B}"/>
              </a:ext>
            </a:extLst>
          </p:cNvPr>
          <p:cNvSpPr txBox="1"/>
          <p:nvPr/>
        </p:nvSpPr>
        <p:spPr>
          <a:xfrm>
            <a:off x="8471094" y="2377710"/>
            <a:ext cx="1641423" cy="507831"/>
          </a:xfrm>
          <a:prstGeom prst="rect">
            <a:avLst/>
          </a:prstGeom>
          <a:noFill/>
        </p:spPr>
        <p:txBody>
          <a:bodyPr wrap="square" rtlCol="0">
            <a:spAutoFit/>
          </a:bodyPr>
          <a:lstStyle/>
          <a:p>
            <a:r>
              <a:rPr lang="en-US" sz="2700" b="1">
                <a:solidFill>
                  <a:schemeClr val="bg1"/>
                </a:solidFill>
              </a:rPr>
              <a:t>Practices</a:t>
            </a:r>
          </a:p>
        </p:txBody>
      </p:sp>
      <p:pic>
        <p:nvPicPr>
          <p:cNvPr id="28" name="Picture 27">
            <a:extLst>
              <a:ext uri="{FF2B5EF4-FFF2-40B4-BE49-F238E27FC236}">
                <a16:creationId xmlns:a16="http://schemas.microsoft.com/office/drawing/2014/main" id="{7D3AA379-0C8F-4B9F-B82C-EBBB46C1C7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66519"/>
            <a:ext cx="18287999" cy="1048148"/>
          </a:xfrm>
          <a:prstGeom prst="rect">
            <a:avLst/>
          </a:prstGeom>
          <a:noFill/>
        </p:spPr>
      </p:pic>
      <p:pic>
        <p:nvPicPr>
          <p:cNvPr id="30" name="Picture 29">
            <a:extLst>
              <a:ext uri="{FF2B5EF4-FFF2-40B4-BE49-F238E27FC236}">
                <a16:creationId xmlns:a16="http://schemas.microsoft.com/office/drawing/2014/main" id="{80FF5489-30F8-45F6-8AE8-31290714421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0" y="9418919"/>
            <a:ext cx="18287999" cy="1048148"/>
          </a:xfrm>
          <a:prstGeom prst="rect">
            <a:avLst/>
          </a:prstGeom>
          <a:noFill/>
        </p:spPr>
      </p:pic>
      <p:sp>
        <p:nvSpPr>
          <p:cNvPr id="33" name="Donut 11">
            <a:extLst>
              <a:ext uri="{FF2B5EF4-FFF2-40B4-BE49-F238E27FC236}">
                <a16:creationId xmlns:a16="http://schemas.microsoft.com/office/drawing/2014/main" id="{5FC9B56F-BE93-4C0F-998D-D56FF25365F1}"/>
              </a:ext>
            </a:extLst>
          </p:cNvPr>
          <p:cNvSpPr/>
          <p:nvPr/>
        </p:nvSpPr>
        <p:spPr>
          <a:xfrm>
            <a:off x="5377360" y="1503893"/>
            <a:ext cx="7926881" cy="7733787"/>
          </a:xfrm>
          <a:prstGeom prst="donut">
            <a:avLst>
              <a:gd name="adj" fmla="val 651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a:solidFill>
                <a:schemeClr val="bg1"/>
              </a:solidFill>
            </a:endParaRPr>
          </a:p>
          <a:p>
            <a:pPr algn="ctr"/>
            <a:endParaRPr lang="en-US" sz="2700" b="1">
              <a:solidFill>
                <a:schemeClr val="bg1"/>
              </a:solidFill>
            </a:endParaRPr>
          </a:p>
          <a:p>
            <a:pPr algn="ctr"/>
            <a:r>
              <a:rPr lang="en-US" sz="2700" b="1">
                <a:solidFill>
                  <a:schemeClr val="bg1"/>
                </a:solidFill>
              </a:rPr>
              <a:t>Policies</a:t>
            </a: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p:txBody>
      </p:sp>
      <p:pic>
        <p:nvPicPr>
          <p:cNvPr id="34" name="Picture 33">
            <a:extLst>
              <a:ext uri="{FF2B5EF4-FFF2-40B4-BE49-F238E27FC236}">
                <a16:creationId xmlns:a16="http://schemas.microsoft.com/office/drawing/2014/main" id="{8F12EF3F-B8A7-437C-B468-4F4BD3FB828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66519"/>
            <a:ext cx="18287999" cy="1048148"/>
          </a:xfrm>
          <a:prstGeom prst="rect">
            <a:avLst/>
          </a:prstGeom>
          <a:noFill/>
        </p:spPr>
      </p:pic>
      <p:pic>
        <p:nvPicPr>
          <p:cNvPr id="35" name="Picture 34">
            <a:extLst>
              <a:ext uri="{FF2B5EF4-FFF2-40B4-BE49-F238E27FC236}">
                <a16:creationId xmlns:a16="http://schemas.microsoft.com/office/drawing/2014/main" id="{8E305EBF-00D1-428F-982F-4DC9974385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6082" y="2025062"/>
            <a:ext cx="6691451" cy="6691451"/>
          </a:xfrm>
          <a:prstGeom prst="rect">
            <a:avLst/>
          </a:prstGeom>
        </p:spPr>
      </p:pic>
      <p:pic>
        <p:nvPicPr>
          <p:cNvPr id="36" name="Picture 35">
            <a:extLst>
              <a:ext uri="{FF2B5EF4-FFF2-40B4-BE49-F238E27FC236}">
                <a16:creationId xmlns:a16="http://schemas.microsoft.com/office/drawing/2014/main" id="{25215853-9FC6-421A-99B1-A1E69AF1E4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5077" y="2074049"/>
            <a:ext cx="6691449" cy="6691449"/>
          </a:xfrm>
          <a:prstGeom prst="rect">
            <a:avLst/>
          </a:prstGeom>
        </p:spPr>
      </p:pic>
      <p:pic>
        <p:nvPicPr>
          <p:cNvPr id="37" name="Picture 36">
            <a:extLst>
              <a:ext uri="{FF2B5EF4-FFF2-40B4-BE49-F238E27FC236}">
                <a16:creationId xmlns:a16="http://schemas.microsoft.com/office/drawing/2014/main" id="{7EAD23C2-5E22-4FE2-9B21-3448390295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0576" y="2049557"/>
            <a:ext cx="6715941" cy="6715941"/>
          </a:xfrm>
          <a:prstGeom prst="rect">
            <a:avLst/>
          </a:prstGeom>
        </p:spPr>
      </p:pic>
      <p:pic>
        <p:nvPicPr>
          <p:cNvPr id="38" name="Picture 37">
            <a:extLst>
              <a:ext uri="{FF2B5EF4-FFF2-40B4-BE49-F238E27FC236}">
                <a16:creationId xmlns:a16="http://schemas.microsoft.com/office/drawing/2014/main" id="{5C727787-24A9-47B5-B81D-A1DBD4DC81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0576" y="2000571"/>
            <a:ext cx="6715941" cy="6715941"/>
          </a:xfrm>
          <a:prstGeom prst="rect">
            <a:avLst/>
          </a:prstGeom>
        </p:spPr>
      </p:pic>
      <p:sp>
        <p:nvSpPr>
          <p:cNvPr id="39" name="Donut 11">
            <a:extLst>
              <a:ext uri="{FF2B5EF4-FFF2-40B4-BE49-F238E27FC236}">
                <a16:creationId xmlns:a16="http://schemas.microsoft.com/office/drawing/2014/main" id="{D893143D-1884-46F0-9346-8AC89F9D56EF}"/>
              </a:ext>
            </a:extLst>
          </p:cNvPr>
          <p:cNvSpPr/>
          <p:nvPr/>
        </p:nvSpPr>
        <p:spPr>
          <a:xfrm>
            <a:off x="5377360" y="1503893"/>
            <a:ext cx="7926881" cy="7733787"/>
          </a:xfrm>
          <a:prstGeom prst="donut">
            <a:avLst>
              <a:gd name="adj" fmla="val 651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a:solidFill>
                <a:schemeClr val="bg1"/>
              </a:solidFill>
            </a:endParaRPr>
          </a:p>
          <a:p>
            <a:pPr algn="ctr"/>
            <a:endParaRPr lang="en-US" sz="2700" b="1">
              <a:solidFill>
                <a:schemeClr val="bg1"/>
              </a:solidFill>
            </a:endParaRPr>
          </a:p>
          <a:p>
            <a:pPr algn="ctr"/>
            <a:r>
              <a:rPr lang="en-US" sz="2700" b="1">
                <a:solidFill>
                  <a:schemeClr val="bg1"/>
                </a:solidFill>
              </a:rPr>
              <a:t>Policies</a:t>
            </a: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p:txBody>
      </p:sp>
      <p:sp>
        <p:nvSpPr>
          <p:cNvPr id="41" name="TextBox 40">
            <a:extLst>
              <a:ext uri="{FF2B5EF4-FFF2-40B4-BE49-F238E27FC236}">
                <a16:creationId xmlns:a16="http://schemas.microsoft.com/office/drawing/2014/main" id="{FD8BC7DE-5344-4960-92A5-342785494C58}"/>
              </a:ext>
            </a:extLst>
          </p:cNvPr>
          <p:cNvSpPr txBox="1"/>
          <p:nvPr/>
        </p:nvSpPr>
        <p:spPr>
          <a:xfrm>
            <a:off x="8471094" y="2516856"/>
            <a:ext cx="1641423" cy="507831"/>
          </a:xfrm>
          <a:prstGeom prst="rect">
            <a:avLst/>
          </a:prstGeom>
          <a:noFill/>
        </p:spPr>
        <p:txBody>
          <a:bodyPr wrap="square" rtlCol="0">
            <a:spAutoFit/>
          </a:bodyPr>
          <a:lstStyle/>
          <a:p>
            <a:r>
              <a:rPr lang="en-US" sz="2700" b="1">
                <a:solidFill>
                  <a:schemeClr val="bg1"/>
                </a:solidFill>
              </a:rPr>
              <a:t>Practices</a:t>
            </a:r>
          </a:p>
        </p:txBody>
      </p:sp>
      <p:sp>
        <p:nvSpPr>
          <p:cNvPr id="42" name="Rounded Rectangle 8">
            <a:extLst>
              <a:ext uri="{FF2B5EF4-FFF2-40B4-BE49-F238E27FC236}">
                <a16:creationId xmlns:a16="http://schemas.microsoft.com/office/drawing/2014/main" id="{71689343-F1F0-4283-AB93-D0C846567C86}"/>
              </a:ext>
            </a:extLst>
          </p:cNvPr>
          <p:cNvSpPr/>
          <p:nvPr/>
        </p:nvSpPr>
        <p:spPr>
          <a:xfrm>
            <a:off x="259230" y="2024171"/>
            <a:ext cx="4195374" cy="169164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1. School Survey</a:t>
            </a:r>
          </a:p>
        </p:txBody>
      </p:sp>
      <p:sp>
        <p:nvSpPr>
          <p:cNvPr id="43" name="Rounded Rectangle 8">
            <a:extLst>
              <a:ext uri="{FF2B5EF4-FFF2-40B4-BE49-F238E27FC236}">
                <a16:creationId xmlns:a16="http://schemas.microsoft.com/office/drawing/2014/main" id="{F2C97A9D-0F49-4FEC-868B-BCB41DD3DA60}"/>
              </a:ext>
            </a:extLst>
          </p:cNvPr>
          <p:cNvSpPr/>
          <p:nvPr/>
        </p:nvSpPr>
        <p:spPr>
          <a:xfrm>
            <a:off x="259230" y="4253759"/>
            <a:ext cx="4195374" cy="136764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2. Policy Survey</a:t>
            </a:r>
          </a:p>
        </p:txBody>
      </p:sp>
      <p:sp>
        <p:nvSpPr>
          <p:cNvPr id="45" name="Rounded Rectangle 5">
            <a:extLst>
              <a:ext uri="{FF2B5EF4-FFF2-40B4-BE49-F238E27FC236}">
                <a16:creationId xmlns:a16="http://schemas.microsoft.com/office/drawing/2014/main" id="{AE2DB6CC-A697-42E0-8D33-43F1B100C91A}"/>
              </a:ext>
            </a:extLst>
          </p:cNvPr>
          <p:cNvSpPr/>
          <p:nvPr/>
        </p:nvSpPr>
        <p:spPr>
          <a:xfrm>
            <a:off x="14197607" y="1530125"/>
            <a:ext cx="3798276" cy="135204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t>Service Delivery Surveys (SDI)</a:t>
            </a:r>
          </a:p>
        </p:txBody>
      </p:sp>
      <p:sp>
        <p:nvSpPr>
          <p:cNvPr id="46" name="Rounded Rectangle 6">
            <a:extLst>
              <a:ext uri="{FF2B5EF4-FFF2-40B4-BE49-F238E27FC236}">
                <a16:creationId xmlns:a16="http://schemas.microsoft.com/office/drawing/2014/main" id="{C1521390-DD5B-4F76-BC59-C0989273E7A4}"/>
              </a:ext>
            </a:extLst>
          </p:cNvPr>
          <p:cNvSpPr/>
          <p:nvPr/>
        </p:nvSpPr>
        <p:spPr>
          <a:xfrm>
            <a:off x="14197607" y="3121706"/>
            <a:ext cx="3798276" cy="96012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t>Classroom Observation Tool</a:t>
            </a:r>
          </a:p>
        </p:txBody>
      </p:sp>
      <p:sp>
        <p:nvSpPr>
          <p:cNvPr id="47" name="Rounded Rectangle 8">
            <a:extLst>
              <a:ext uri="{FF2B5EF4-FFF2-40B4-BE49-F238E27FC236}">
                <a16:creationId xmlns:a16="http://schemas.microsoft.com/office/drawing/2014/main" id="{3320DEB0-4DE3-4595-9570-83F227A52EB4}"/>
              </a:ext>
            </a:extLst>
          </p:cNvPr>
          <p:cNvSpPr/>
          <p:nvPr/>
        </p:nvSpPr>
        <p:spPr>
          <a:xfrm>
            <a:off x="14197607" y="4321364"/>
            <a:ext cx="3798276" cy="96012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t>Development World Management Survey</a:t>
            </a:r>
          </a:p>
        </p:txBody>
      </p:sp>
      <p:sp>
        <p:nvSpPr>
          <p:cNvPr id="48" name="Rounded Rectangle 10">
            <a:extLst>
              <a:ext uri="{FF2B5EF4-FFF2-40B4-BE49-F238E27FC236}">
                <a16:creationId xmlns:a16="http://schemas.microsoft.com/office/drawing/2014/main" id="{F28FADFB-2167-4692-ABD5-753A2E89C353}"/>
              </a:ext>
            </a:extLst>
          </p:cNvPr>
          <p:cNvSpPr/>
          <p:nvPr/>
        </p:nvSpPr>
        <p:spPr>
          <a:xfrm>
            <a:off x="14197607" y="5449471"/>
            <a:ext cx="3798276" cy="135204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t>Child Development Measurement Tools</a:t>
            </a:r>
          </a:p>
        </p:txBody>
      </p:sp>
      <p:sp>
        <p:nvSpPr>
          <p:cNvPr id="49" name="Rounded Rectangle 12">
            <a:extLst>
              <a:ext uri="{FF2B5EF4-FFF2-40B4-BE49-F238E27FC236}">
                <a16:creationId xmlns:a16="http://schemas.microsoft.com/office/drawing/2014/main" id="{474B39F6-308B-4F3D-8F0B-93BF2F29405F}"/>
              </a:ext>
            </a:extLst>
          </p:cNvPr>
          <p:cNvSpPr/>
          <p:nvPr/>
        </p:nvSpPr>
        <p:spPr>
          <a:xfrm>
            <a:off x="14197607" y="7017345"/>
            <a:ext cx="3798276" cy="9601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t>SABER Policy Measurement Tools</a:t>
            </a:r>
          </a:p>
        </p:txBody>
      </p:sp>
    </p:spTree>
    <p:extLst>
      <p:ext uri="{BB962C8B-B14F-4D97-AF65-F5344CB8AC3E}">
        <p14:creationId xmlns:p14="http://schemas.microsoft.com/office/powerpoint/2010/main" val="3779635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5830BC-BE50-4CD8-8F5A-373E296D3F9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38852"/>
            <a:ext cx="18287999" cy="1048148"/>
          </a:xfrm>
          <a:prstGeom prst="rect">
            <a:avLst/>
          </a:prstGeom>
          <a:noFill/>
        </p:spPr>
      </p:pic>
      <p:sp>
        <p:nvSpPr>
          <p:cNvPr id="7" name="TextBox 6">
            <a:extLst>
              <a:ext uri="{FF2B5EF4-FFF2-40B4-BE49-F238E27FC236}">
                <a16:creationId xmlns:a16="http://schemas.microsoft.com/office/drawing/2014/main" id="{2522AB50-11A4-4F3E-85D3-A27FBE5E2374}"/>
              </a:ext>
            </a:extLst>
          </p:cNvPr>
          <p:cNvSpPr txBox="1"/>
          <p:nvPr/>
        </p:nvSpPr>
        <p:spPr>
          <a:xfrm>
            <a:off x="0" y="161526"/>
            <a:ext cx="18287999" cy="523220"/>
          </a:xfrm>
          <a:prstGeom prst="rect">
            <a:avLst/>
          </a:prstGeom>
          <a:noFill/>
        </p:spPr>
        <p:txBody>
          <a:bodyPr wrap="square" rtlCol="0">
            <a:spAutoFit/>
          </a:bodyPr>
          <a:lstStyle/>
          <a:p>
            <a:pPr algn="ctr"/>
            <a:r>
              <a:rPr lang="en-US" sz="2800" b="1">
                <a:solidFill>
                  <a:prstClr val="black"/>
                </a:solidFill>
                <a:latin typeface="Charter Roman" charset="0"/>
                <a:ea typeface="Charter Roman" charset="0"/>
                <a:cs typeface="Charter Roman" charset="0"/>
              </a:rPr>
              <a:t>Learning disparities exacerbate schooling gaps</a:t>
            </a:r>
          </a:p>
        </p:txBody>
      </p:sp>
      <p:pic>
        <p:nvPicPr>
          <p:cNvPr id="4" name="Picture 3">
            <a:extLst>
              <a:ext uri="{FF2B5EF4-FFF2-40B4-BE49-F238E27FC236}">
                <a16:creationId xmlns:a16="http://schemas.microsoft.com/office/drawing/2014/main" id="{208E75D8-0AB2-44BE-A9A0-C385E3941CDA}"/>
              </a:ext>
            </a:extLst>
          </p:cNvPr>
          <p:cNvPicPr>
            <a:picLocks noChangeAspect="1"/>
          </p:cNvPicPr>
          <p:nvPr/>
        </p:nvPicPr>
        <p:blipFill>
          <a:blip r:embed="rId4"/>
          <a:stretch>
            <a:fillRect/>
          </a:stretch>
        </p:blipFill>
        <p:spPr>
          <a:xfrm>
            <a:off x="3007381" y="1336762"/>
            <a:ext cx="12273235" cy="7680960"/>
          </a:xfrm>
          <a:prstGeom prst="rect">
            <a:avLst/>
          </a:prstGeom>
        </p:spPr>
      </p:pic>
    </p:spTree>
    <p:extLst>
      <p:ext uri="{BB962C8B-B14F-4D97-AF65-F5344CB8AC3E}">
        <p14:creationId xmlns:p14="http://schemas.microsoft.com/office/powerpoint/2010/main" val="3593409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4A82F46-38F9-466D-B1F5-2082DFF8601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66519"/>
            <a:ext cx="18287999" cy="1048148"/>
          </a:xfrm>
          <a:prstGeom prst="rect">
            <a:avLst/>
          </a:prstGeom>
          <a:noFill/>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6082" y="2025062"/>
            <a:ext cx="6691451" cy="669145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5077" y="2074049"/>
            <a:ext cx="6691449" cy="6691449"/>
          </a:xfrm>
          <a:prstGeom prst="rect">
            <a:avLst/>
          </a:prstGeom>
        </p:spPr>
      </p:pic>
      <p:pic>
        <p:nvPicPr>
          <p:cNvPr id="8" name="Picture 7">
            <a:extLst>
              <a:ext uri="{FF2B5EF4-FFF2-40B4-BE49-F238E27FC236}">
                <a16:creationId xmlns:a16="http://schemas.microsoft.com/office/drawing/2014/main" id="{579D7FEE-9368-4A48-B604-EF7310605B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0576" y="2049557"/>
            <a:ext cx="6715941" cy="6715941"/>
          </a:xfrm>
          <a:prstGeom prst="rect">
            <a:avLst/>
          </a:prstGeom>
        </p:spPr>
      </p:pic>
      <p:pic>
        <p:nvPicPr>
          <p:cNvPr id="10" name="Picture 9">
            <a:extLst>
              <a:ext uri="{FF2B5EF4-FFF2-40B4-BE49-F238E27FC236}">
                <a16:creationId xmlns:a16="http://schemas.microsoft.com/office/drawing/2014/main" id="{4AAD3744-2EFF-5B43-8A87-9C566C80E1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0576" y="2000571"/>
            <a:ext cx="6715941" cy="6715941"/>
          </a:xfrm>
          <a:prstGeom prst="rect">
            <a:avLst/>
          </a:prstGeom>
        </p:spPr>
      </p:pic>
      <p:sp>
        <p:nvSpPr>
          <p:cNvPr id="12" name="Donut 11">
            <a:extLst>
              <a:ext uri="{FF2B5EF4-FFF2-40B4-BE49-F238E27FC236}">
                <a16:creationId xmlns:a16="http://schemas.microsoft.com/office/drawing/2014/main" id="{D47AF53E-7492-514B-A68F-C5F734245C23}"/>
              </a:ext>
            </a:extLst>
          </p:cNvPr>
          <p:cNvSpPr/>
          <p:nvPr/>
        </p:nvSpPr>
        <p:spPr>
          <a:xfrm>
            <a:off x="5377360" y="1503893"/>
            <a:ext cx="7926881" cy="7733787"/>
          </a:xfrm>
          <a:prstGeom prst="donut">
            <a:avLst>
              <a:gd name="adj" fmla="val 651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a:solidFill>
                <a:schemeClr val="bg1"/>
              </a:solidFill>
            </a:endParaRPr>
          </a:p>
          <a:p>
            <a:pPr algn="ctr"/>
            <a:endParaRPr lang="en-US" sz="2700" b="1">
              <a:solidFill>
                <a:schemeClr val="bg1"/>
              </a:solidFill>
            </a:endParaRPr>
          </a:p>
          <a:p>
            <a:pPr algn="ctr"/>
            <a:r>
              <a:rPr lang="en-US" sz="2700" b="1">
                <a:solidFill>
                  <a:schemeClr val="bg1"/>
                </a:solidFill>
              </a:rPr>
              <a:t>Policies</a:t>
            </a: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p:txBody>
      </p:sp>
      <p:sp>
        <p:nvSpPr>
          <p:cNvPr id="16" name="Donut 15">
            <a:extLst>
              <a:ext uri="{FF2B5EF4-FFF2-40B4-BE49-F238E27FC236}">
                <a16:creationId xmlns:a16="http://schemas.microsoft.com/office/drawing/2014/main" id="{3F657DA7-D895-4840-BA55-A9FFAE3F95A8}"/>
              </a:ext>
            </a:extLst>
          </p:cNvPr>
          <p:cNvSpPr/>
          <p:nvPr/>
        </p:nvSpPr>
        <p:spPr>
          <a:xfrm>
            <a:off x="4676372" y="849405"/>
            <a:ext cx="9299468" cy="9059913"/>
          </a:xfrm>
          <a:prstGeom prst="donut">
            <a:avLst>
              <a:gd name="adj" fmla="val 6512"/>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a:solidFill>
                <a:schemeClr val="bg1"/>
              </a:solidFill>
            </a:endParaRPr>
          </a:p>
          <a:p>
            <a:pPr algn="ctr"/>
            <a:endParaRPr lang="en-US" sz="2700" b="1">
              <a:solidFill>
                <a:schemeClr val="bg1"/>
              </a:solidFill>
            </a:endParaRPr>
          </a:p>
          <a:p>
            <a:pPr algn="ctr"/>
            <a:r>
              <a:rPr lang="en-US" sz="2700" b="1">
                <a:solidFill>
                  <a:schemeClr val="bg1"/>
                </a:solidFill>
              </a:rPr>
              <a:t>Politics</a:t>
            </a: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a:p>
            <a:pPr algn="ctr"/>
            <a:endParaRPr lang="en-US" sz="2700">
              <a:solidFill>
                <a:schemeClr val="tx1"/>
              </a:solidFill>
            </a:endParaRPr>
          </a:p>
        </p:txBody>
      </p:sp>
      <p:sp>
        <p:nvSpPr>
          <p:cNvPr id="19" name="TextBox 18">
            <a:extLst>
              <a:ext uri="{FF2B5EF4-FFF2-40B4-BE49-F238E27FC236}">
                <a16:creationId xmlns:a16="http://schemas.microsoft.com/office/drawing/2014/main" id="{DC28B362-2717-AF45-ACC3-3BD827C8E68B}"/>
              </a:ext>
            </a:extLst>
          </p:cNvPr>
          <p:cNvSpPr txBox="1"/>
          <p:nvPr/>
        </p:nvSpPr>
        <p:spPr>
          <a:xfrm>
            <a:off x="8471094" y="2516856"/>
            <a:ext cx="1641423" cy="507831"/>
          </a:xfrm>
          <a:prstGeom prst="rect">
            <a:avLst/>
          </a:prstGeom>
          <a:noFill/>
        </p:spPr>
        <p:txBody>
          <a:bodyPr wrap="square" rtlCol="0">
            <a:spAutoFit/>
          </a:bodyPr>
          <a:lstStyle/>
          <a:p>
            <a:r>
              <a:rPr lang="en-US" sz="2700" b="1">
                <a:solidFill>
                  <a:schemeClr val="bg1"/>
                </a:solidFill>
              </a:rPr>
              <a:t>Practices</a:t>
            </a:r>
          </a:p>
        </p:txBody>
      </p:sp>
      <p:sp>
        <p:nvSpPr>
          <p:cNvPr id="20" name="Rounded Rectangle 8">
            <a:extLst>
              <a:ext uri="{FF2B5EF4-FFF2-40B4-BE49-F238E27FC236}">
                <a16:creationId xmlns:a16="http://schemas.microsoft.com/office/drawing/2014/main" id="{DF1E6C4D-193C-4972-A28D-D90A5B8C90AF}"/>
              </a:ext>
            </a:extLst>
          </p:cNvPr>
          <p:cNvSpPr/>
          <p:nvPr/>
        </p:nvSpPr>
        <p:spPr>
          <a:xfrm>
            <a:off x="259230" y="2024171"/>
            <a:ext cx="4195374" cy="169164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1. School Survey</a:t>
            </a:r>
          </a:p>
        </p:txBody>
      </p:sp>
      <p:sp>
        <p:nvSpPr>
          <p:cNvPr id="21" name="Rounded Rectangle 8">
            <a:extLst>
              <a:ext uri="{FF2B5EF4-FFF2-40B4-BE49-F238E27FC236}">
                <a16:creationId xmlns:a16="http://schemas.microsoft.com/office/drawing/2014/main" id="{21A56D22-6535-4FF7-B1D6-36472991EB89}"/>
              </a:ext>
            </a:extLst>
          </p:cNvPr>
          <p:cNvSpPr/>
          <p:nvPr/>
        </p:nvSpPr>
        <p:spPr>
          <a:xfrm>
            <a:off x="259230" y="4253759"/>
            <a:ext cx="4195374" cy="136764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2. Policy Survey</a:t>
            </a:r>
          </a:p>
        </p:txBody>
      </p:sp>
      <p:sp>
        <p:nvSpPr>
          <p:cNvPr id="22" name="Rounded Rectangle 8">
            <a:extLst>
              <a:ext uri="{FF2B5EF4-FFF2-40B4-BE49-F238E27FC236}">
                <a16:creationId xmlns:a16="http://schemas.microsoft.com/office/drawing/2014/main" id="{5D25A96B-5888-4F8E-9CAA-6CFA20A7D2D9}"/>
              </a:ext>
            </a:extLst>
          </p:cNvPr>
          <p:cNvSpPr/>
          <p:nvPr/>
        </p:nvSpPr>
        <p:spPr>
          <a:xfrm>
            <a:off x="259230" y="6159348"/>
            <a:ext cx="4195374" cy="169164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3. Survey of Public Officials</a:t>
            </a:r>
          </a:p>
        </p:txBody>
      </p:sp>
      <p:sp>
        <p:nvSpPr>
          <p:cNvPr id="23" name="Rounded Rectangle 5">
            <a:extLst>
              <a:ext uri="{FF2B5EF4-FFF2-40B4-BE49-F238E27FC236}">
                <a16:creationId xmlns:a16="http://schemas.microsoft.com/office/drawing/2014/main" id="{AD56EAD5-894F-456D-9F4C-1E93F669011F}"/>
              </a:ext>
            </a:extLst>
          </p:cNvPr>
          <p:cNvSpPr/>
          <p:nvPr/>
        </p:nvSpPr>
        <p:spPr>
          <a:xfrm>
            <a:off x="14197607" y="1530125"/>
            <a:ext cx="3798276" cy="135204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t>Service Delivery Surveys (SDI)</a:t>
            </a:r>
          </a:p>
        </p:txBody>
      </p:sp>
      <p:sp>
        <p:nvSpPr>
          <p:cNvPr id="24" name="Rounded Rectangle 6">
            <a:extLst>
              <a:ext uri="{FF2B5EF4-FFF2-40B4-BE49-F238E27FC236}">
                <a16:creationId xmlns:a16="http://schemas.microsoft.com/office/drawing/2014/main" id="{9DDCEC65-C6D3-40C1-A776-4F79BC721584}"/>
              </a:ext>
            </a:extLst>
          </p:cNvPr>
          <p:cNvSpPr/>
          <p:nvPr/>
        </p:nvSpPr>
        <p:spPr>
          <a:xfrm>
            <a:off x="14197607" y="3121706"/>
            <a:ext cx="3798276" cy="96012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t>Classroom Observation Tool</a:t>
            </a:r>
          </a:p>
        </p:txBody>
      </p:sp>
      <p:sp>
        <p:nvSpPr>
          <p:cNvPr id="25" name="Rounded Rectangle 8">
            <a:extLst>
              <a:ext uri="{FF2B5EF4-FFF2-40B4-BE49-F238E27FC236}">
                <a16:creationId xmlns:a16="http://schemas.microsoft.com/office/drawing/2014/main" id="{A024FA74-6DB8-45BE-B1BE-9E8086F6BC8B}"/>
              </a:ext>
            </a:extLst>
          </p:cNvPr>
          <p:cNvSpPr/>
          <p:nvPr/>
        </p:nvSpPr>
        <p:spPr>
          <a:xfrm>
            <a:off x="14197607" y="4321364"/>
            <a:ext cx="3798276" cy="96012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t>Development World Management Survey</a:t>
            </a:r>
          </a:p>
        </p:txBody>
      </p:sp>
      <p:sp>
        <p:nvSpPr>
          <p:cNvPr id="26" name="Rounded Rectangle 10">
            <a:extLst>
              <a:ext uri="{FF2B5EF4-FFF2-40B4-BE49-F238E27FC236}">
                <a16:creationId xmlns:a16="http://schemas.microsoft.com/office/drawing/2014/main" id="{DD56D6E5-6834-4608-8FEF-E03FEBD1B921}"/>
              </a:ext>
            </a:extLst>
          </p:cNvPr>
          <p:cNvSpPr/>
          <p:nvPr/>
        </p:nvSpPr>
        <p:spPr>
          <a:xfrm>
            <a:off x="14197607" y="5449471"/>
            <a:ext cx="3798276" cy="135204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t>Child Development Measurement Tools</a:t>
            </a:r>
          </a:p>
        </p:txBody>
      </p:sp>
      <p:sp>
        <p:nvSpPr>
          <p:cNvPr id="27" name="Rounded Rectangle 12">
            <a:extLst>
              <a:ext uri="{FF2B5EF4-FFF2-40B4-BE49-F238E27FC236}">
                <a16:creationId xmlns:a16="http://schemas.microsoft.com/office/drawing/2014/main" id="{8FA64439-B59C-4E25-ACC3-1AFEE447353A}"/>
              </a:ext>
            </a:extLst>
          </p:cNvPr>
          <p:cNvSpPr/>
          <p:nvPr/>
        </p:nvSpPr>
        <p:spPr>
          <a:xfrm>
            <a:off x="14197607" y="7017345"/>
            <a:ext cx="3798276" cy="9601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t>SABER Policy Measurement Tools</a:t>
            </a:r>
          </a:p>
        </p:txBody>
      </p:sp>
      <p:sp>
        <p:nvSpPr>
          <p:cNvPr id="28" name="Rounded Rectangle 10">
            <a:extLst>
              <a:ext uri="{FF2B5EF4-FFF2-40B4-BE49-F238E27FC236}">
                <a16:creationId xmlns:a16="http://schemas.microsoft.com/office/drawing/2014/main" id="{4C7A5E01-616B-4668-881E-F2EEA5D90606}"/>
              </a:ext>
            </a:extLst>
          </p:cNvPr>
          <p:cNvSpPr/>
          <p:nvPr/>
        </p:nvSpPr>
        <p:spPr>
          <a:xfrm>
            <a:off x="14197607" y="8173124"/>
            <a:ext cx="3798276" cy="96012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t>Bureaucracy Lab Survey</a:t>
            </a:r>
          </a:p>
        </p:txBody>
      </p:sp>
    </p:spTree>
    <p:extLst>
      <p:ext uri="{BB962C8B-B14F-4D97-AF65-F5344CB8AC3E}">
        <p14:creationId xmlns:p14="http://schemas.microsoft.com/office/powerpoint/2010/main" val="1607371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3">
            <a:extLst>
              <a:ext uri="{FF2B5EF4-FFF2-40B4-BE49-F238E27FC236}">
                <a16:creationId xmlns:a16="http://schemas.microsoft.com/office/drawing/2014/main" id="{410F6A87-4F9B-4E07-9361-629782AF30D1}"/>
              </a:ext>
            </a:extLst>
          </p:cNvPr>
          <p:cNvSpPr txBox="1">
            <a:spLocks noGrp="1"/>
          </p:cNvSpPr>
          <p:nvPr>
            <p:ph type="title"/>
          </p:nvPr>
        </p:nvSpPr>
        <p:spPr>
          <a:xfrm>
            <a:off x="674783" y="317007"/>
            <a:ext cx="16938434" cy="665118"/>
          </a:xfrm>
          <a:prstGeom prst="rect">
            <a:avLst/>
          </a:prstGeom>
        </p:spPr>
        <p:txBody>
          <a:bodyPr vert="horz" wrap="square" lIns="0" tIns="3175" rIns="0" bIns="0" rtlCol="0">
            <a:spAutoFit/>
          </a:bodyPr>
          <a:lstStyle/>
          <a:p>
            <a:pPr marL="12700" marR="5080" algn="ctr">
              <a:lnSpc>
                <a:spcPct val="101200"/>
              </a:lnSpc>
              <a:spcBef>
                <a:spcPts val="25"/>
              </a:spcBef>
            </a:pPr>
            <a:r>
              <a:rPr lang="en-US" sz="4400" b="1" spc="185">
                <a:solidFill>
                  <a:srgbClr val="122D7D"/>
                </a:solidFill>
                <a:latin typeface="Charter Roman"/>
                <a:cs typeface="Tahoma"/>
              </a:rPr>
              <a:t>While also leveraging innovations</a:t>
            </a:r>
          </a:p>
        </p:txBody>
      </p:sp>
      <p:pic>
        <p:nvPicPr>
          <p:cNvPr id="15" name="Picture 14">
            <a:extLst>
              <a:ext uri="{FF2B5EF4-FFF2-40B4-BE49-F238E27FC236}">
                <a16:creationId xmlns:a16="http://schemas.microsoft.com/office/drawing/2014/main" id="{24EC348F-0D76-4457-BEE8-A65C710E1B0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005" y="9225703"/>
            <a:ext cx="18316004" cy="1048148"/>
          </a:xfrm>
          <a:prstGeom prst="rect">
            <a:avLst/>
          </a:prstGeom>
          <a:noFill/>
        </p:spPr>
      </p:pic>
      <p:sp>
        <p:nvSpPr>
          <p:cNvPr id="2" name="TextBox 1">
            <a:extLst>
              <a:ext uri="{FF2B5EF4-FFF2-40B4-BE49-F238E27FC236}">
                <a16:creationId xmlns:a16="http://schemas.microsoft.com/office/drawing/2014/main" id="{5492DCCA-F306-41A1-A75A-BF464ACB8F35}"/>
              </a:ext>
            </a:extLst>
          </p:cNvPr>
          <p:cNvSpPr txBox="1"/>
          <p:nvPr/>
        </p:nvSpPr>
        <p:spPr>
          <a:xfrm>
            <a:off x="1122947" y="2021305"/>
            <a:ext cx="8775032" cy="4420890"/>
          </a:xfrm>
          <a:prstGeom prst="rect">
            <a:avLst/>
          </a:prstGeom>
          <a:noFill/>
        </p:spPr>
        <p:txBody>
          <a:bodyPr wrap="square" rtlCol="0">
            <a:spAutoFit/>
          </a:bodyPr>
          <a:lstStyle/>
          <a:p>
            <a:pPr marL="342900" indent="-342900">
              <a:lnSpc>
                <a:spcPct val="200000"/>
              </a:lnSpc>
              <a:buAutoNum type="arabicPeriod"/>
            </a:pPr>
            <a:r>
              <a:rPr lang="en-US" sz="2400" b="1">
                <a:solidFill>
                  <a:srgbClr val="002060"/>
                </a:solidFill>
                <a:latin typeface="Charter Roman"/>
              </a:rPr>
              <a:t>Inclusive education measures</a:t>
            </a:r>
          </a:p>
          <a:p>
            <a:pPr marL="342900" indent="-342900">
              <a:lnSpc>
                <a:spcPct val="200000"/>
              </a:lnSpc>
              <a:buAutoNum type="arabicPeriod"/>
            </a:pPr>
            <a:r>
              <a:rPr lang="en-US" sz="2400" b="1">
                <a:solidFill>
                  <a:schemeClr val="tx2">
                    <a:lumMod val="20000"/>
                    <a:lumOff val="80000"/>
                  </a:schemeClr>
                </a:solidFill>
                <a:latin typeface="Charter Roman"/>
              </a:rPr>
              <a:t>EdTech measures</a:t>
            </a:r>
          </a:p>
          <a:p>
            <a:pPr marL="342900" indent="-342900">
              <a:lnSpc>
                <a:spcPct val="200000"/>
              </a:lnSpc>
              <a:buAutoNum type="arabicPeriod"/>
            </a:pPr>
            <a:r>
              <a:rPr lang="en-US" sz="2400" b="1">
                <a:solidFill>
                  <a:schemeClr val="tx2">
                    <a:lumMod val="20000"/>
                    <a:lumOff val="80000"/>
                  </a:schemeClr>
                </a:solidFill>
                <a:latin typeface="Charter Roman"/>
              </a:rPr>
              <a:t>Growth mindset and teacher values</a:t>
            </a:r>
          </a:p>
          <a:p>
            <a:pPr marL="342900" indent="-342900">
              <a:lnSpc>
                <a:spcPct val="200000"/>
              </a:lnSpc>
              <a:buAutoNum type="arabicPeriod"/>
            </a:pPr>
            <a:r>
              <a:rPr lang="en-US" sz="2400" b="1">
                <a:solidFill>
                  <a:schemeClr val="tx2">
                    <a:lumMod val="20000"/>
                    <a:lumOff val="80000"/>
                  </a:schemeClr>
                </a:solidFill>
                <a:latin typeface="Charter Roman"/>
              </a:rPr>
              <a:t>Socioemotional skills of students and teachers</a:t>
            </a:r>
          </a:p>
          <a:p>
            <a:pPr marL="342900" indent="-342900">
              <a:lnSpc>
                <a:spcPct val="200000"/>
              </a:lnSpc>
              <a:buAutoNum type="arabicPeriod"/>
            </a:pPr>
            <a:r>
              <a:rPr lang="en-US" sz="2400" b="1">
                <a:solidFill>
                  <a:schemeClr val="tx2">
                    <a:lumMod val="20000"/>
                    <a:lumOff val="80000"/>
                  </a:schemeClr>
                </a:solidFill>
                <a:latin typeface="Charter Roman"/>
              </a:rPr>
              <a:t>School management</a:t>
            </a:r>
          </a:p>
          <a:p>
            <a:pPr marL="342900" indent="-342900">
              <a:lnSpc>
                <a:spcPct val="200000"/>
              </a:lnSpc>
              <a:buAutoNum type="arabicPeriod"/>
            </a:pPr>
            <a:r>
              <a:rPr lang="en-US" sz="2400" b="1">
                <a:solidFill>
                  <a:schemeClr val="tx2">
                    <a:lumMod val="20000"/>
                    <a:lumOff val="80000"/>
                  </a:schemeClr>
                </a:solidFill>
                <a:latin typeface="Charter Roman"/>
              </a:rPr>
              <a:t>And much more!</a:t>
            </a:r>
          </a:p>
        </p:txBody>
      </p:sp>
      <p:sp>
        <p:nvSpPr>
          <p:cNvPr id="3" name="Rectangle 2">
            <a:extLst>
              <a:ext uri="{FF2B5EF4-FFF2-40B4-BE49-F238E27FC236}">
                <a16:creationId xmlns:a16="http://schemas.microsoft.com/office/drawing/2014/main" id="{06F11348-71FD-4FE8-9F19-138C6368C41A}"/>
              </a:ext>
            </a:extLst>
          </p:cNvPr>
          <p:cNvSpPr/>
          <p:nvPr/>
        </p:nvSpPr>
        <p:spPr>
          <a:xfrm>
            <a:off x="8083296" y="2157984"/>
            <a:ext cx="9381744" cy="5022875"/>
          </a:xfrm>
          <a:prstGeom prst="rect">
            <a:avLst/>
          </a:prstGeom>
          <a:solidFill>
            <a:schemeClr val="bg1">
              <a:lumMod val="9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52885F-4AC5-4012-884E-F3C0851D74CC}"/>
              </a:ext>
            </a:extLst>
          </p:cNvPr>
          <p:cNvSpPr txBox="1"/>
          <p:nvPr/>
        </p:nvSpPr>
        <p:spPr>
          <a:xfrm>
            <a:off x="8083296" y="2157984"/>
            <a:ext cx="9381744" cy="4801314"/>
          </a:xfrm>
          <a:prstGeom prst="rect">
            <a:avLst/>
          </a:prstGeom>
          <a:noFill/>
        </p:spPr>
        <p:txBody>
          <a:bodyPr wrap="square" rtlCol="0">
            <a:spAutoFit/>
          </a:bodyPr>
          <a:lstStyle/>
          <a:p>
            <a:pPr marL="285750" indent="-285750">
              <a:lnSpc>
                <a:spcPct val="200000"/>
              </a:lnSpc>
              <a:buFontTx/>
              <a:buChar char="-"/>
            </a:pPr>
            <a:r>
              <a:rPr lang="en-US" sz="2400">
                <a:solidFill>
                  <a:srgbClr val="002060"/>
                </a:solidFill>
                <a:latin typeface="Charter Roman"/>
              </a:rPr>
              <a:t>School accessibility to children with physical disabilities</a:t>
            </a:r>
          </a:p>
          <a:p>
            <a:pPr marL="285750" indent="-285750">
              <a:lnSpc>
                <a:spcPct val="200000"/>
              </a:lnSpc>
              <a:buFontTx/>
              <a:buChar char="-"/>
            </a:pPr>
            <a:r>
              <a:rPr lang="en-US" sz="2400">
                <a:solidFill>
                  <a:srgbClr val="002060"/>
                </a:solidFill>
                <a:latin typeface="Charter Roman"/>
              </a:rPr>
              <a:t>Toilet accessibility to children with physical disabilities</a:t>
            </a:r>
          </a:p>
          <a:p>
            <a:pPr marL="285750" indent="-285750">
              <a:lnSpc>
                <a:spcPct val="200000"/>
              </a:lnSpc>
              <a:buFontTx/>
              <a:buChar char="-"/>
            </a:pPr>
            <a:r>
              <a:rPr lang="en-US" sz="2400">
                <a:solidFill>
                  <a:srgbClr val="002060"/>
                </a:solidFill>
                <a:latin typeface="Charter Roman"/>
              </a:rPr>
              <a:t>Classroom accessibility to children with physical disabilities</a:t>
            </a:r>
          </a:p>
          <a:p>
            <a:pPr marL="285750" indent="-285750">
              <a:lnSpc>
                <a:spcPct val="200000"/>
              </a:lnSpc>
              <a:buFontTx/>
              <a:buChar char="-"/>
            </a:pPr>
            <a:r>
              <a:rPr lang="en-US" sz="2400">
                <a:solidFill>
                  <a:srgbClr val="002060"/>
                </a:solidFill>
                <a:latin typeface="Charter Roman"/>
              </a:rPr>
              <a:t>TLMs for children who are blind or deaf</a:t>
            </a:r>
          </a:p>
          <a:p>
            <a:pPr marL="285750" indent="-285750">
              <a:lnSpc>
                <a:spcPct val="200000"/>
              </a:lnSpc>
              <a:buFontTx/>
              <a:buChar char="-"/>
            </a:pPr>
            <a:r>
              <a:rPr lang="en-US" sz="2400">
                <a:solidFill>
                  <a:srgbClr val="002060"/>
                </a:solidFill>
                <a:latin typeface="Charter Roman"/>
              </a:rPr>
              <a:t>Teacher training on inclusive education pedagogy </a:t>
            </a:r>
          </a:p>
          <a:p>
            <a:pPr marL="285750" indent="-285750">
              <a:lnSpc>
                <a:spcPct val="200000"/>
              </a:lnSpc>
              <a:buFontTx/>
              <a:buChar char="-"/>
            </a:pPr>
            <a:r>
              <a:rPr lang="en-US" sz="2400">
                <a:solidFill>
                  <a:srgbClr val="002060"/>
                </a:solidFill>
                <a:latin typeface="Charter Roman"/>
              </a:rPr>
              <a:t>Available screenings to assess vision, hearing, motor skills and learning). </a:t>
            </a:r>
          </a:p>
          <a:p>
            <a:pPr marL="285750" indent="-285750">
              <a:buFontTx/>
              <a:buChar char="-"/>
            </a:pPr>
            <a:endParaRPr lang="en-US"/>
          </a:p>
        </p:txBody>
      </p:sp>
    </p:spTree>
    <p:extLst>
      <p:ext uri="{BB962C8B-B14F-4D97-AF65-F5344CB8AC3E}">
        <p14:creationId xmlns:p14="http://schemas.microsoft.com/office/powerpoint/2010/main" val="3640616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3">
            <a:extLst>
              <a:ext uri="{FF2B5EF4-FFF2-40B4-BE49-F238E27FC236}">
                <a16:creationId xmlns:a16="http://schemas.microsoft.com/office/drawing/2014/main" id="{410F6A87-4F9B-4E07-9361-629782AF30D1}"/>
              </a:ext>
            </a:extLst>
          </p:cNvPr>
          <p:cNvSpPr txBox="1">
            <a:spLocks noGrp="1"/>
          </p:cNvSpPr>
          <p:nvPr>
            <p:ph type="title"/>
          </p:nvPr>
        </p:nvSpPr>
        <p:spPr>
          <a:xfrm>
            <a:off x="674783" y="317007"/>
            <a:ext cx="16938434" cy="665118"/>
          </a:xfrm>
          <a:prstGeom prst="rect">
            <a:avLst/>
          </a:prstGeom>
        </p:spPr>
        <p:txBody>
          <a:bodyPr vert="horz" wrap="square" lIns="0" tIns="3175" rIns="0" bIns="0" rtlCol="0">
            <a:spAutoFit/>
          </a:bodyPr>
          <a:lstStyle/>
          <a:p>
            <a:pPr marL="12700" marR="5080" algn="ctr">
              <a:lnSpc>
                <a:spcPct val="101200"/>
              </a:lnSpc>
              <a:spcBef>
                <a:spcPts val="25"/>
              </a:spcBef>
            </a:pPr>
            <a:r>
              <a:rPr lang="en-US" sz="4400" b="1" spc="185">
                <a:solidFill>
                  <a:srgbClr val="122D7D"/>
                </a:solidFill>
                <a:latin typeface="Charter Roman"/>
                <a:cs typeface="Tahoma"/>
              </a:rPr>
              <a:t>While also leveraging innovations</a:t>
            </a:r>
          </a:p>
        </p:txBody>
      </p:sp>
      <p:pic>
        <p:nvPicPr>
          <p:cNvPr id="15" name="Picture 14">
            <a:extLst>
              <a:ext uri="{FF2B5EF4-FFF2-40B4-BE49-F238E27FC236}">
                <a16:creationId xmlns:a16="http://schemas.microsoft.com/office/drawing/2014/main" id="{24EC348F-0D76-4457-BEE8-A65C710E1B0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005" y="9225703"/>
            <a:ext cx="18316004" cy="1048148"/>
          </a:xfrm>
          <a:prstGeom prst="rect">
            <a:avLst/>
          </a:prstGeom>
          <a:noFill/>
        </p:spPr>
      </p:pic>
      <p:sp>
        <p:nvSpPr>
          <p:cNvPr id="2" name="TextBox 1">
            <a:extLst>
              <a:ext uri="{FF2B5EF4-FFF2-40B4-BE49-F238E27FC236}">
                <a16:creationId xmlns:a16="http://schemas.microsoft.com/office/drawing/2014/main" id="{5492DCCA-F306-41A1-A75A-BF464ACB8F35}"/>
              </a:ext>
            </a:extLst>
          </p:cNvPr>
          <p:cNvSpPr txBox="1"/>
          <p:nvPr/>
        </p:nvSpPr>
        <p:spPr>
          <a:xfrm>
            <a:off x="1122947" y="2021305"/>
            <a:ext cx="8775032" cy="4420890"/>
          </a:xfrm>
          <a:prstGeom prst="rect">
            <a:avLst/>
          </a:prstGeom>
          <a:noFill/>
        </p:spPr>
        <p:txBody>
          <a:bodyPr wrap="square" rtlCol="0">
            <a:spAutoFit/>
          </a:bodyPr>
          <a:lstStyle/>
          <a:p>
            <a:pPr marL="342900" indent="-342900">
              <a:lnSpc>
                <a:spcPct val="200000"/>
              </a:lnSpc>
              <a:buAutoNum type="arabicPeriod"/>
            </a:pPr>
            <a:r>
              <a:rPr lang="en-US" sz="2400" b="1">
                <a:solidFill>
                  <a:schemeClr val="tx2">
                    <a:lumMod val="20000"/>
                    <a:lumOff val="80000"/>
                  </a:schemeClr>
                </a:solidFill>
                <a:latin typeface="Charter Roman"/>
              </a:rPr>
              <a:t>Inclusive education measures</a:t>
            </a:r>
          </a:p>
          <a:p>
            <a:pPr marL="342900" indent="-342900">
              <a:lnSpc>
                <a:spcPct val="200000"/>
              </a:lnSpc>
              <a:buAutoNum type="arabicPeriod"/>
            </a:pPr>
            <a:r>
              <a:rPr lang="en-US" sz="2400" b="1">
                <a:solidFill>
                  <a:srgbClr val="002060"/>
                </a:solidFill>
                <a:latin typeface="Charter Roman"/>
              </a:rPr>
              <a:t>EdTech measures</a:t>
            </a:r>
          </a:p>
          <a:p>
            <a:pPr marL="342900" indent="-342900">
              <a:lnSpc>
                <a:spcPct val="200000"/>
              </a:lnSpc>
              <a:buAutoNum type="arabicPeriod"/>
            </a:pPr>
            <a:r>
              <a:rPr lang="en-US" sz="2400" b="1">
                <a:solidFill>
                  <a:schemeClr val="tx2">
                    <a:lumMod val="20000"/>
                    <a:lumOff val="80000"/>
                  </a:schemeClr>
                </a:solidFill>
                <a:latin typeface="Charter Roman"/>
              </a:rPr>
              <a:t>Growth mindset and teacher values</a:t>
            </a:r>
          </a:p>
          <a:p>
            <a:pPr marL="342900" indent="-342900">
              <a:lnSpc>
                <a:spcPct val="200000"/>
              </a:lnSpc>
              <a:buAutoNum type="arabicPeriod"/>
            </a:pPr>
            <a:r>
              <a:rPr lang="en-US" sz="2400" b="1">
                <a:solidFill>
                  <a:schemeClr val="tx2">
                    <a:lumMod val="20000"/>
                    <a:lumOff val="80000"/>
                  </a:schemeClr>
                </a:solidFill>
                <a:latin typeface="Charter Roman"/>
              </a:rPr>
              <a:t>Socioemotional skills of students and teachers</a:t>
            </a:r>
          </a:p>
          <a:p>
            <a:pPr marL="342900" indent="-342900">
              <a:lnSpc>
                <a:spcPct val="200000"/>
              </a:lnSpc>
              <a:buAutoNum type="arabicPeriod"/>
            </a:pPr>
            <a:r>
              <a:rPr lang="en-US" sz="2400" b="1">
                <a:solidFill>
                  <a:schemeClr val="tx2">
                    <a:lumMod val="20000"/>
                    <a:lumOff val="80000"/>
                  </a:schemeClr>
                </a:solidFill>
                <a:latin typeface="Charter Roman"/>
              </a:rPr>
              <a:t>School management</a:t>
            </a:r>
          </a:p>
          <a:p>
            <a:pPr marL="342900" indent="-342900">
              <a:lnSpc>
                <a:spcPct val="200000"/>
              </a:lnSpc>
              <a:buAutoNum type="arabicPeriod"/>
            </a:pPr>
            <a:r>
              <a:rPr lang="en-US" sz="2400" b="1">
                <a:solidFill>
                  <a:schemeClr val="tx2">
                    <a:lumMod val="20000"/>
                    <a:lumOff val="80000"/>
                  </a:schemeClr>
                </a:solidFill>
                <a:latin typeface="Charter Roman"/>
              </a:rPr>
              <a:t>And much more!</a:t>
            </a:r>
          </a:p>
        </p:txBody>
      </p:sp>
      <p:sp>
        <p:nvSpPr>
          <p:cNvPr id="5" name="Rectangle 4">
            <a:extLst>
              <a:ext uri="{FF2B5EF4-FFF2-40B4-BE49-F238E27FC236}">
                <a16:creationId xmlns:a16="http://schemas.microsoft.com/office/drawing/2014/main" id="{1A4366BA-3E1D-46F7-B811-7AC8885F3BEF}"/>
              </a:ext>
            </a:extLst>
          </p:cNvPr>
          <p:cNvSpPr/>
          <p:nvPr/>
        </p:nvSpPr>
        <p:spPr>
          <a:xfrm>
            <a:off x="8083296" y="2157984"/>
            <a:ext cx="9381744" cy="5022875"/>
          </a:xfrm>
          <a:prstGeom prst="rect">
            <a:avLst/>
          </a:prstGeom>
          <a:solidFill>
            <a:schemeClr val="bg1">
              <a:lumMod val="9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9720071-9F66-46CE-A85D-106C34B366B2}"/>
              </a:ext>
            </a:extLst>
          </p:cNvPr>
          <p:cNvSpPr txBox="1"/>
          <p:nvPr/>
        </p:nvSpPr>
        <p:spPr>
          <a:xfrm>
            <a:off x="8083296" y="2349861"/>
            <a:ext cx="9381744" cy="1569660"/>
          </a:xfrm>
          <a:prstGeom prst="rect">
            <a:avLst/>
          </a:prstGeom>
          <a:noFill/>
        </p:spPr>
        <p:txBody>
          <a:bodyPr wrap="square" rtlCol="0">
            <a:spAutoFit/>
          </a:bodyPr>
          <a:lstStyle/>
          <a:p>
            <a:pPr marL="285750" indent="-285750">
              <a:buFontTx/>
              <a:buChar char="-"/>
            </a:pPr>
            <a:r>
              <a:rPr lang="en-US" sz="2400">
                <a:solidFill>
                  <a:srgbClr val="002060"/>
                </a:solidFill>
                <a:latin typeface="Charter Roman"/>
              </a:rPr>
              <a:t>Capturing the extent to which EdTech is available within the schools and integrated within classroom practices </a:t>
            </a:r>
          </a:p>
          <a:p>
            <a:pPr marL="285750" indent="-285750">
              <a:buFontTx/>
              <a:buChar char="-"/>
            </a:pPr>
            <a:r>
              <a:rPr lang="en-US" sz="2400">
                <a:solidFill>
                  <a:srgbClr val="002060"/>
                </a:solidFill>
                <a:latin typeface="Charter Roman"/>
              </a:rPr>
              <a:t>To strengthen these measures, support the development and piloting of the EdTech Readiness Index</a:t>
            </a:r>
            <a:endParaRPr lang="en-US"/>
          </a:p>
        </p:txBody>
      </p:sp>
      <p:pic>
        <p:nvPicPr>
          <p:cNvPr id="4" name="Picture 3" descr="Icon&#10;&#10;Description automatically generated">
            <a:extLst>
              <a:ext uri="{FF2B5EF4-FFF2-40B4-BE49-F238E27FC236}">
                <a16:creationId xmlns:a16="http://schemas.microsoft.com/office/drawing/2014/main" id="{E31A8F36-4905-41ED-81FC-BB3E1C2E6E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0130" y="5095380"/>
            <a:ext cx="3668076" cy="1473591"/>
          </a:xfrm>
          <a:prstGeom prst="rect">
            <a:avLst/>
          </a:prstGeom>
        </p:spPr>
      </p:pic>
    </p:spTree>
    <p:extLst>
      <p:ext uri="{BB962C8B-B14F-4D97-AF65-F5344CB8AC3E}">
        <p14:creationId xmlns:p14="http://schemas.microsoft.com/office/powerpoint/2010/main" val="2380592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3">
            <a:extLst>
              <a:ext uri="{FF2B5EF4-FFF2-40B4-BE49-F238E27FC236}">
                <a16:creationId xmlns:a16="http://schemas.microsoft.com/office/drawing/2014/main" id="{410F6A87-4F9B-4E07-9361-629782AF30D1}"/>
              </a:ext>
            </a:extLst>
          </p:cNvPr>
          <p:cNvSpPr txBox="1">
            <a:spLocks noGrp="1"/>
          </p:cNvSpPr>
          <p:nvPr>
            <p:ph type="title"/>
          </p:nvPr>
        </p:nvSpPr>
        <p:spPr>
          <a:xfrm>
            <a:off x="674783" y="317007"/>
            <a:ext cx="16938434" cy="665118"/>
          </a:xfrm>
          <a:prstGeom prst="rect">
            <a:avLst/>
          </a:prstGeom>
        </p:spPr>
        <p:txBody>
          <a:bodyPr vert="horz" wrap="square" lIns="0" tIns="3175" rIns="0" bIns="0" rtlCol="0">
            <a:spAutoFit/>
          </a:bodyPr>
          <a:lstStyle/>
          <a:p>
            <a:pPr marL="12700" marR="5080" algn="ctr">
              <a:lnSpc>
                <a:spcPct val="101200"/>
              </a:lnSpc>
              <a:spcBef>
                <a:spcPts val="25"/>
              </a:spcBef>
            </a:pPr>
            <a:r>
              <a:rPr lang="en-US" sz="4400" b="1" spc="185">
                <a:solidFill>
                  <a:srgbClr val="122D7D"/>
                </a:solidFill>
                <a:latin typeface="Charter Roman"/>
                <a:cs typeface="Tahoma"/>
              </a:rPr>
              <a:t>While also leveraging innovations</a:t>
            </a:r>
          </a:p>
        </p:txBody>
      </p:sp>
      <p:pic>
        <p:nvPicPr>
          <p:cNvPr id="15" name="Picture 14">
            <a:extLst>
              <a:ext uri="{FF2B5EF4-FFF2-40B4-BE49-F238E27FC236}">
                <a16:creationId xmlns:a16="http://schemas.microsoft.com/office/drawing/2014/main" id="{24EC348F-0D76-4457-BEE8-A65C710E1B0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005" y="9225703"/>
            <a:ext cx="18316004" cy="1048148"/>
          </a:xfrm>
          <a:prstGeom prst="rect">
            <a:avLst/>
          </a:prstGeom>
          <a:noFill/>
        </p:spPr>
      </p:pic>
      <p:sp>
        <p:nvSpPr>
          <p:cNvPr id="2" name="TextBox 1">
            <a:extLst>
              <a:ext uri="{FF2B5EF4-FFF2-40B4-BE49-F238E27FC236}">
                <a16:creationId xmlns:a16="http://schemas.microsoft.com/office/drawing/2014/main" id="{5492DCCA-F306-41A1-A75A-BF464ACB8F35}"/>
              </a:ext>
            </a:extLst>
          </p:cNvPr>
          <p:cNvSpPr txBox="1"/>
          <p:nvPr/>
        </p:nvSpPr>
        <p:spPr>
          <a:xfrm>
            <a:off x="1122947" y="2021305"/>
            <a:ext cx="8775032" cy="4420890"/>
          </a:xfrm>
          <a:prstGeom prst="rect">
            <a:avLst/>
          </a:prstGeom>
          <a:noFill/>
        </p:spPr>
        <p:txBody>
          <a:bodyPr wrap="square" rtlCol="0">
            <a:spAutoFit/>
          </a:bodyPr>
          <a:lstStyle/>
          <a:p>
            <a:pPr marL="342900" indent="-342900">
              <a:lnSpc>
                <a:spcPct val="200000"/>
              </a:lnSpc>
              <a:buAutoNum type="arabicPeriod"/>
            </a:pPr>
            <a:r>
              <a:rPr lang="en-US" sz="2400" b="1">
                <a:solidFill>
                  <a:schemeClr val="tx2">
                    <a:lumMod val="20000"/>
                    <a:lumOff val="80000"/>
                  </a:schemeClr>
                </a:solidFill>
                <a:latin typeface="Charter Roman"/>
              </a:rPr>
              <a:t>Inclusive education measures</a:t>
            </a:r>
          </a:p>
          <a:p>
            <a:pPr marL="342900" indent="-342900">
              <a:lnSpc>
                <a:spcPct val="200000"/>
              </a:lnSpc>
              <a:buAutoNum type="arabicPeriod"/>
            </a:pPr>
            <a:r>
              <a:rPr lang="en-US" sz="2400" b="1">
                <a:solidFill>
                  <a:schemeClr val="tx2">
                    <a:lumMod val="20000"/>
                    <a:lumOff val="80000"/>
                  </a:schemeClr>
                </a:solidFill>
                <a:latin typeface="Charter Roman"/>
              </a:rPr>
              <a:t>EdTech measures</a:t>
            </a:r>
          </a:p>
          <a:p>
            <a:pPr marL="342900" indent="-342900">
              <a:lnSpc>
                <a:spcPct val="200000"/>
              </a:lnSpc>
              <a:buAutoNum type="arabicPeriod"/>
            </a:pPr>
            <a:r>
              <a:rPr lang="en-US" sz="2400" b="1">
                <a:solidFill>
                  <a:srgbClr val="002060"/>
                </a:solidFill>
                <a:latin typeface="Charter Roman"/>
              </a:rPr>
              <a:t>Growth mindset and teacher values</a:t>
            </a:r>
          </a:p>
          <a:p>
            <a:pPr marL="342900" indent="-342900">
              <a:lnSpc>
                <a:spcPct val="200000"/>
              </a:lnSpc>
              <a:buAutoNum type="arabicPeriod"/>
            </a:pPr>
            <a:r>
              <a:rPr lang="en-US" sz="2400" b="1">
                <a:solidFill>
                  <a:schemeClr val="tx2">
                    <a:lumMod val="20000"/>
                    <a:lumOff val="80000"/>
                  </a:schemeClr>
                </a:solidFill>
                <a:latin typeface="Charter Roman"/>
              </a:rPr>
              <a:t>Socioemotional skills of students and teachers</a:t>
            </a:r>
          </a:p>
          <a:p>
            <a:pPr marL="342900" indent="-342900">
              <a:lnSpc>
                <a:spcPct val="200000"/>
              </a:lnSpc>
              <a:buAutoNum type="arabicPeriod"/>
            </a:pPr>
            <a:r>
              <a:rPr lang="en-US" sz="2400" b="1">
                <a:solidFill>
                  <a:schemeClr val="tx2">
                    <a:lumMod val="20000"/>
                    <a:lumOff val="80000"/>
                  </a:schemeClr>
                </a:solidFill>
                <a:latin typeface="Charter Roman"/>
              </a:rPr>
              <a:t>School management</a:t>
            </a:r>
          </a:p>
          <a:p>
            <a:pPr marL="342900" indent="-342900">
              <a:lnSpc>
                <a:spcPct val="200000"/>
              </a:lnSpc>
              <a:buAutoNum type="arabicPeriod"/>
            </a:pPr>
            <a:r>
              <a:rPr lang="en-US" sz="2400" b="1">
                <a:solidFill>
                  <a:schemeClr val="tx2">
                    <a:lumMod val="20000"/>
                    <a:lumOff val="80000"/>
                  </a:schemeClr>
                </a:solidFill>
                <a:latin typeface="Charter Roman"/>
              </a:rPr>
              <a:t>And much more!</a:t>
            </a:r>
          </a:p>
        </p:txBody>
      </p:sp>
      <p:sp>
        <p:nvSpPr>
          <p:cNvPr id="5" name="Rectangle 4">
            <a:extLst>
              <a:ext uri="{FF2B5EF4-FFF2-40B4-BE49-F238E27FC236}">
                <a16:creationId xmlns:a16="http://schemas.microsoft.com/office/drawing/2014/main" id="{0BBAABC4-E623-4D19-92DE-F66657F58566}"/>
              </a:ext>
            </a:extLst>
          </p:cNvPr>
          <p:cNvSpPr/>
          <p:nvPr/>
        </p:nvSpPr>
        <p:spPr>
          <a:xfrm>
            <a:off x="8083296" y="2157984"/>
            <a:ext cx="9381744" cy="5022875"/>
          </a:xfrm>
          <a:prstGeom prst="rect">
            <a:avLst/>
          </a:prstGeom>
          <a:solidFill>
            <a:schemeClr val="bg1">
              <a:lumMod val="9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CFAB9B9-7927-41A6-BA33-26D543C61340}"/>
              </a:ext>
            </a:extLst>
          </p:cNvPr>
          <p:cNvSpPr txBox="1"/>
          <p:nvPr/>
        </p:nvSpPr>
        <p:spPr>
          <a:xfrm>
            <a:off x="8083296" y="2401377"/>
            <a:ext cx="9381744" cy="3323987"/>
          </a:xfrm>
          <a:prstGeom prst="rect">
            <a:avLst/>
          </a:prstGeom>
          <a:noFill/>
        </p:spPr>
        <p:txBody>
          <a:bodyPr wrap="square" rtlCol="0">
            <a:spAutoFit/>
          </a:bodyPr>
          <a:lstStyle/>
          <a:p>
            <a:pPr marL="285750" indent="-285750">
              <a:buFontTx/>
              <a:buChar char="-"/>
            </a:pPr>
            <a:r>
              <a:rPr lang="en-US" sz="2400">
                <a:solidFill>
                  <a:srgbClr val="002060"/>
                </a:solidFill>
                <a:latin typeface="Charter Roman"/>
              </a:rPr>
              <a:t>Measures of growth mindset for teachers and public officials, adapted from Carol Dweck. For instance, whether they agree/disagree with </a:t>
            </a:r>
            <a:r>
              <a:rPr lang="en-US" sz="2400" i="1">
                <a:solidFill>
                  <a:srgbClr val="002060"/>
                </a:solidFill>
                <a:latin typeface="Charter Roman"/>
              </a:rPr>
              <a:t>Students can always substantially change how intelligent they are</a:t>
            </a:r>
          </a:p>
          <a:p>
            <a:pPr marL="285750" indent="-285750">
              <a:buFontTx/>
              <a:buChar char="-"/>
            </a:pPr>
            <a:endParaRPr lang="en-US" sz="2400">
              <a:solidFill>
                <a:srgbClr val="002060"/>
              </a:solidFill>
              <a:latin typeface="Charter Roman"/>
            </a:endParaRPr>
          </a:p>
          <a:p>
            <a:pPr marL="285750" indent="-285750">
              <a:buFontTx/>
              <a:buChar char="-"/>
            </a:pPr>
            <a:endParaRPr lang="en-US" sz="2400">
              <a:solidFill>
                <a:srgbClr val="002060"/>
              </a:solidFill>
              <a:latin typeface="Charter Roman"/>
            </a:endParaRPr>
          </a:p>
          <a:p>
            <a:pPr marL="285750" indent="-285750">
              <a:buFontTx/>
              <a:buChar char="-"/>
            </a:pPr>
            <a:r>
              <a:rPr lang="en-US" sz="2400">
                <a:solidFill>
                  <a:srgbClr val="002060"/>
                </a:solidFill>
                <a:latin typeface="Charter Roman"/>
              </a:rPr>
              <a:t>Measures on teachers’ values and opinions regarding their students. For instance, whether they agree/disagree with </a:t>
            </a:r>
            <a:r>
              <a:rPr lang="en-US" sz="2400" i="1">
                <a:solidFill>
                  <a:srgbClr val="002060"/>
                </a:solidFill>
                <a:latin typeface="Charter Roman"/>
              </a:rPr>
              <a:t>Students deserve more attention if they attend school regularly.</a:t>
            </a:r>
          </a:p>
          <a:p>
            <a:pPr marL="285750" indent="-285750">
              <a:buFontTx/>
              <a:buChar char="-"/>
            </a:pPr>
            <a:endParaRPr lang="en-US"/>
          </a:p>
        </p:txBody>
      </p:sp>
    </p:spTree>
    <p:extLst>
      <p:ext uri="{BB962C8B-B14F-4D97-AF65-F5344CB8AC3E}">
        <p14:creationId xmlns:p14="http://schemas.microsoft.com/office/powerpoint/2010/main" val="2332247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3">
            <a:extLst>
              <a:ext uri="{FF2B5EF4-FFF2-40B4-BE49-F238E27FC236}">
                <a16:creationId xmlns:a16="http://schemas.microsoft.com/office/drawing/2014/main" id="{410F6A87-4F9B-4E07-9361-629782AF30D1}"/>
              </a:ext>
            </a:extLst>
          </p:cNvPr>
          <p:cNvSpPr txBox="1">
            <a:spLocks noGrp="1"/>
          </p:cNvSpPr>
          <p:nvPr>
            <p:ph type="title"/>
          </p:nvPr>
        </p:nvSpPr>
        <p:spPr>
          <a:xfrm>
            <a:off x="674783" y="317007"/>
            <a:ext cx="16938434" cy="665118"/>
          </a:xfrm>
          <a:prstGeom prst="rect">
            <a:avLst/>
          </a:prstGeom>
        </p:spPr>
        <p:txBody>
          <a:bodyPr vert="horz" wrap="square" lIns="0" tIns="3175" rIns="0" bIns="0" rtlCol="0">
            <a:spAutoFit/>
          </a:bodyPr>
          <a:lstStyle/>
          <a:p>
            <a:pPr marL="12700" marR="5080" algn="ctr">
              <a:lnSpc>
                <a:spcPct val="101200"/>
              </a:lnSpc>
              <a:spcBef>
                <a:spcPts val="25"/>
              </a:spcBef>
            </a:pPr>
            <a:r>
              <a:rPr lang="en-US" sz="4400" b="1" spc="185">
                <a:solidFill>
                  <a:srgbClr val="122D7D"/>
                </a:solidFill>
                <a:latin typeface="Charter Roman"/>
                <a:cs typeface="Tahoma"/>
              </a:rPr>
              <a:t>While also leveraging innovations</a:t>
            </a:r>
          </a:p>
        </p:txBody>
      </p:sp>
      <p:pic>
        <p:nvPicPr>
          <p:cNvPr id="15" name="Picture 14">
            <a:extLst>
              <a:ext uri="{FF2B5EF4-FFF2-40B4-BE49-F238E27FC236}">
                <a16:creationId xmlns:a16="http://schemas.microsoft.com/office/drawing/2014/main" id="{24EC348F-0D76-4457-BEE8-A65C710E1B0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005" y="9225703"/>
            <a:ext cx="18316004" cy="1048148"/>
          </a:xfrm>
          <a:prstGeom prst="rect">
            <a:avLst/>
          </a:prstGeom>
          <a:noFill/>
        </p:spPr>
      </p:pic>
      <p:sp>
        <p:nvSpPr>
          <p:cNvPr id="2" name="TextBox 1">
            <a:extLst>
              <a:ext uri="{FF2B5EF4-FFF2-40B4-BE49-F238E27FC236}">
                <a16:creationId xmlns:a16="http://schemas.microsoft.com/office/drawing/2014/main" id="{5492DCCA-F306-41A1-A75A-BF464ACB8F35}"/>
              </a:ext>
            </a:extLst>
          </p:cNvPr>
          <p:cNvSpPr txBox="1"/>
          <p:nvPr/>
        </p:nvSpPr>
        <p:spPr>
          <a:xfrm>
            <a:off x="1122947" y="2021305"/>
            <a:ext cx="8775032" cy="4420890"/>
          </a:xfrm>
          <a:prstGeom prst="rect">
            <a:avLst/>
          </a:prstGeom>
          <a:noFill/>
        </p:spPr>
        <p:txBody>
          <a:bodyPr wrap="square" rtlCol="0">
            <a:spAutoFit/>
          </a:bodyPr>
          <a:lstStyle/>
          <a:p>
            <a:pPr marL="342900" indent="-342900">
              <a:lnSpc>
                <a:spcPct val="200000"/>
              </a:lnSpc>
              <a:buAutoNum type="arabicPeriod"/>
            </a:pPr>
            <a:r>
              <a:rPr lang="en-US" sz="2400" b="1">
                <a:solidFill>
                  <a:schemeClr val="tx2">
                    <a:lumMod val="20000"/>
                    <a:lumOff val="80000"/>
                  </a:schemeClr>
                </a:solidFill>
                <a:latin typeface="Charter Roman"/>
              </a:rPr>
              <a:t>Inclusive education measures</a:t>
            </a:r>
          </a:p>
          <a:p>
            <a:pPr marL="342900" indent="-342900">
              <a:lnSpc>
                <a:spcPct val="200000"/>
              </a:lnSpc>
              <a:buAutoNum type="arabicPeriod"/>
            </a:pPr>
            <a:r>
              <a:rPr lang="en-US" sz="2400" b="1">
                <a:solidFill>
                  <a:schemeClr val="tx2">
                    <a:lumMod val="20000"/>
                    <a:lumOff val="80000"/>
                  </a:schemeClr>
                </a:solidFill>
                <a:latin typeface="Charter Roman"/>
              </a:rPr>
              <a:t>EdTech measures</a:t>
            </a:r>
          </a:p>
          <a:p>
            <a:pPr marL="342900" indent="-342900">
              <a:lnSpc>
                <a:spcPct val="200000"/>
              </a:lnSpc>
              <a:buAutoNum type="arabicPeriod"/>
            </a:pPr>
            <a:r>
              <a:rPr lang="en-US" sz="2400" b="1">
                <a:solidFill>
                  <a:schemeClr val="tx2">
                    <a:lumMod val="20000"/>
                    <a:lumOff val="80000"/>
                  </a:schemeClr>
                </a:solidFill>
                <a:latin typeface="Charter Roman"/>
              </a:rPr>
              <a:t>Growth mindset and teacher values</a:t>
            </a:r>
          </a:p>
          <a:p>
            <a:pPr marL="342900" indent="-342900">
              <a:lnSpc>
                <a:spcPct val="200000"/>
              </a:lnSpc>
              <a:buAutoNum type="arabicPeriod"/>
            </a:pPr>
            <a:r>
              <a:rPr lang="en-US" sz="2400" b="1">
                <a:solidFill>
                  <a:srgbClr val="002060"/>
                </a:solidFill>
                <a:latin typeface="Charter Roman"/>
              </a:rPr>
              <a:t>Socioemotional skills of students and teachers</a:t>
            </a:r>
          </a:p>
          <a:p>
            <a:pPr marL="342900" indent="-342900">
              <a:lnSpc>
                <a:spcPct val="200000"/>
              </a:lnSpc>
              <a:buAutoNum type="arabicPeriod"/>
            </a:pPr>
            <a:r>
              <a:rPr lang="en-US" sz="2400" b="1">
                <a:solidFill>
                  <a:schemeClr val="tx2">
                    <a:lumMod val="20000"/>
                    <a:lumOff val="80000"/>
                  </a:schemeClr>
                </a:solidFill>
                <a:latin typeface="Charter Roman"/>
              </a:rPr>
              <a:t>School management</a:t>
            </a:r>
          </a:p>
          <a:p>
            <a:pPr marL="342900" indent="-342900">
              <a:lnSpc>
                <a:spcPct val="200000"/>
              </a:lnSpc>
              <a:buAutoNum type="arabicPeriod"/>
            </a:pPr>
            <a:r>
              <a:rPr lang="en-US" sz="2400" b="1">
                <a:solidFill>
                  <a:schemeClr val="tx2">
                    <a:lumMod val="20000"/>
                    <a:lumOff val="80000"/>
                  </a:schemeClr>
                </a:solidFill>
                <a:latin typeface="Charter Roman"/>
              </a:rPr>
              <a:t>And much more!</a:t>
            </a:r>
          </a:p>
        </p:txBody>
      </p:sp>
      <p:sp>
        <p:nvSpPr>
          <p:cNvPr id="5" name="Rectangle 4">
            <a:extLst>
              <a:ext uri="{FF2B5EF4-FFF2-40B4-BE49-F238E27FC236}">
                <a16:creationId xmlns:a16="http://schemas.microsoft.com/office/drawing/2014/main" id="{6916CEC5-CEA7-4752-9EEF-F8AC79199FB9}"/>
              </a:ext>
            </a:extLst>
          </p:cNvPr>
          <p:cNvSpPr/>
          <p:nvPr/>
        </p:nvSpPr>
        <p:spPr>
          <a:xfrm>
            <a:off x="8083296" y="2157984"/>
            <a:ext cx="9381744" cy="5022875"/>
          </a:xfrm>
          <a:prstGeom prst="rect">
            <a:avLst/>
          </a:prstGeom>
          <a:solidFill>
            <a:schemeClr val="bg1">
              <a:lumMod val="9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40112C3-E81D-4AD9-BD99-185AC686C6FC}"/>
              </a:ext>
            </a:extLst>
          </p:cNvPr>
          <p:cNvSpPr txBox="1"/>
          <p:nvPr/>
        </p:nvSpPr>
        <p:spPr>
          <a:xfrm>
            <a:off x="8083296" y="2349861"/>
            <a:ext cx="9381744" cy="2308324"/>
          </a:xfrm>
          <a:prstGeom prst="rect">
            <a:avLst/>
          </a:prstGeom>
          <a:noFill/>
        </p:spPr>
        <p:txBody>
          <a:bodyPr wrap="square" rtlCol="0">
            <a:spAutoFit/>
          </a:bodyPr>
          <a:lstStyle/>
          <a:p>
            <a:pPr marL="285750" indent="-285750">
              <a:buFontTx/>
              <a:buChar char="-"/>
            </a:pPr>
            <a:r>
              <a:rPr lang="en-US" sz="2400">
                <a:solidFill>
                  <a:srgbClr val="002060"/>
                </a:solidFill>
                <a:latin typeface="Charter Roman"/>
              </a:rPr>
              <a:t>Capturing students’ socioemotional skills when they first arrive to primary school through a 1</a:t>
            </a:r>
            <a:r>
              <a:rPr lang="en-US" sz="2400" baseline="30000">
                <a:solidFill>
                  <a:srgbClr val="002060"/>
                </a:solidFill>
                <a:latin typeface="Charter Roman"/>
              </a:rPr>
              <a:t>st</a:t>
            </a:r>
            <a:r>
              <a:rPr lang="en-US" sz="2400">
                <a:solidFill>
                  <a:srgbClr val="002060"/>
                </a:solidFill>
                <a:latin typeface="Charter Roman"/>
              </a:rPr>
              <a:t> grade direct assessment, adapted from MELQO</a:t>
            </a:r>
          </a:p>
          <a:p>
            <a:pPr marL="285750" indent="-285750">
              <a:buFontTx/>
              <a:buChar char="-"/>
            </a:pPr>
            <a:r>
              <a:rPr lang="en-US" sz="2400">
                <a:solidFill>
                  <a:srgbClr val="002060"/>
                </a:solidFill>
                <a:latin typeface="Charter Roman"/>
              </a:rPr>
              <a:t>Capturing teachers’ fostering of socioemotional skills in the classroom through a direct classroom observation, based on the classroom observation tool, Teach</a:t>
            </a:r>
          </a:p>
        </p:txBody>
      </p:sp>
      <p:pic>
        <p:nvPicPr>
          <p:cNvPr id="4" name="Picture 3" descr="A picture containing text, clipart&#10;&#10;Description automatically generated">
            <a:extLst>
              <a:ext uri="{FF2B5EF4-FFF2-40B4-BE49-F238E27FC236}">
                <a16:creationId xmlns:a16="http://schemas.microsoft.com/office/drawing/2014/main" id="{FDE99715-2DC4-4F8F-9F29-CF18C54B4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17469" y="5827830"/>
            <a:ext cx="2214296" cy="842905"/>
          </a:xfrm>
          <a:prstGeom prst="rect">
            <a:avLst/>
          </a:prstGeom>
        </p:spPr>
      </p:pic>
      <p:sp>
        <p:nvSpPr>
          <p:cNvPr id="7" name="TextBox 6">
            <a:extLst>
              <a:ext uri="{FF2B5EF4-FFF2-40B4-BE49-F238E27FC236}">
                <a16:creationId xmlns:a16="http://schemas.microsoft.com/office/drawing/2014/main" id="{F1570DB0-CB4B-4344-B978-422BC62AC449}"/>
              </a:ext>
            </a:extLst>
          </p:cNvPr>
          <p:cNvSpPr txBox="1"/>
          <p:nvPr/>
        </p:nvSpPr>
        <p:spPr>
          <a:xfrm>
            <a:off x="9650889" y="5649117"/>
            <a:ext cx="2897746" cy="1200329"/>
          </a:xfrm>
          <a:prstGeom prst="rect">
            <a:avLst/>
          </a:prstGeom>
          <a:noFill/>
        </p:spPr>
        <p:txBody>
          <a:bodyPr wrap="square" rtlCol="0">
            <a:spAutoFit/>
          </a:bodyPr>
          <a:lstStyle/>
          <a:p>
            <a:r>
              <a:rPr lang="en-US" sz="2400" b="1"/>
              <a:t>Measuring Early Learning Quality and  Outcomes (MELQO)</a:t>
            </a:r>
          </a:p>
        </p:txBody>
      </p:sp>
    </p:spTree>
    <p:extLst>
      <p:ext uri="{BB962C8B-B14F-4D97-AF65-F5344CB8AC3E}">
        <p14:creationId xmlns:p14="http://schemas.microsoft.com/office/powerpoint/2010/main" val="323909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3">
            <a:extLst>
              <a:ext uri="{FF2B5EF4-FFF2-40B4-BE49-F238E27FC236}">
                <a16:creationId xmlns:a16="http://schemas.microsoft.com/office/drawing/2014/main" id="{410F6A87-4F9B-4E07-9361-629782AF30D1}"/>
              </a:ext>
            </a:extLst>
          </p:cNvPr>
          <p:cNvSpPr txBox="1">
            <a:spLocks noGrp="1"/>
          </p:cNvSpPr>
          <p:nvPr>
            <p:ph type="title"/>
          </p:nvPr>
        </p:nvSpPr>
        <p:spPr>
          <a:xfrm>
            <a:off x="674783" y="317007"/>
            <a:ext cx="16938434" cy="665118"/>
          </a:xfrm>
          <a:prstGeom prst="rect">
            <a:avLst/>
          </a:prstGeom>
        </p:spPr>
        <p:txBody>
          <a:bodyPr vert="horz" wrap="square" lIns="0" tIns="3175" rIns="0" bIns="0" rtlCol="0">
            <a:spAutoFit/>
          </a:bodyPr>
          <a:lstStyle/>
          <a:p>
            <a:pPr marL="12700" marR="5080" algn="ctr">
              <a:lnSpc>
                <a:spcPct val="101200"/>
              </a:lnSpc>
              <a:spcBef>
                <a:spcPts val="25"/>
              </a:spcBef>
            </a:pPr>
            <a:r>
              <a:rPr lang="en-US" sz="4400" b="1" spc="185">
                <a:solidFill>
                  <a:srgbClr val="122D7D"/>
                </a:solidFill>
                <a:latin typeface="Charter Roman"/>
                <a:cs typeface="Tahoma"/>
              </a:rPr>
              <a:t>While also leveraging innovations</a:t>
            </a:r>
          </a:p>
        </p:txBody>
      </p:sp>
      <p:pic>
        <p:nvPicPr>
          <p:cNvPr id="15" name="Picture 14">
            <a:extLst>
              <a:ext uri="{FF2B5EF4-FFF2-40B4-BE49-F238E27FC236}">
                <a16:creationId xmlns:a16="http://schemas.microsoft.com/office/drawing/2014/main" id="{24EC348F-0D76-4457-BEE8-A65C710E1B0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005" y="9225703"/>
            <a:ext cx="18316004" cy="1048148"/>
          </a:xfrm>
          <a:prstGeom prst="rect">
            <a:avLst/>
          </a:prstGeom>
          <a:noFill/>
        </p:spPr>
      </p:pic>
      <p:sp>
        <p:nvSpPr>
          <p:cNvPr id="2" name="TextBox 1">
            <a:extLst>
              <a:ext uri="{FF2B5EF4-FFF2-40B4-BE49-F238E27FC236}">
                <a16:creationId xmlns:a16="http://schemas.microsoft.com/office/drawing/2014/main" id="{5492DCCA-F306-41A1-A75A-BF464ACB8F35}"/>
              </a:ext>
            </a:extLst>
          </p:cNvPr>
          <p:cNvSpPr txBox="1"/>
          <p:nvPr/>
        </p:nvSpPr>
        <p:spPr>
          <a:xfrm>
            <a:off x="1122947" y="2021305"/>
            <a:ext cx="8775032" cy="4420890"/>
          </a:xfrm>
          <a:prstGeom prst="rect">
            <a:avLst/>
          </a:prstGeom>
          <a:noFill/>
        </p:spPr>
        <p:txBody>
          <a:bodyPr wrap="square" rtlCol="0">
            <a:spAutoFit/>
          </a:bodyPr>
          <a:lstStyle/>
          <a:p>
            <a:pPr marL="342900" indent="-342900">
              <a:lnSpc>
                <a:spcPct val="200000"/>
              </a:lnSpc>
              <a:buAutoNum type="arabicPeriod"/>
            </a:pPr>
            <a:r>
              <a:rPr lang="en-US" sz="2400" b="1">
                <a:solidFill>
                  <a:schemeClr val="tx2">
                    <a:lumMod val="20000"/>
                    <a:lumOff val="80000"/>
                  </a:schemeClr>
                </a:solidFill>
                <a:latin typeface="Charter Roman"/>
              </a:rPr>
              <a:t>Inclusive education measures</a:t>
            </a:r>
          </a:p>
          <a:p>
            <a:pPr marL="342900" indent="-342900">
              <a:lnSpc>
                <a:spcPct val="200000"/>
              </a:lnSpc>
              <a:buAutoNum type="arabicPeriod"/>
            </a:pPr>
            <a:r>
              <a:rPr lang="en-US" sz="2400" b="1">
                <a:solidFill>
                  <a:schemeClr val="tx2">
                    <a:lumMod val="20000"/>
                    <a:lumOff val="80000"/>
                  </a:schemeClr>
                </a:solidFill>
                <a:latin typeface="Charter Roman"/>
              </a:rPr>
              <a:t>EdTech measures</a:t>
            </a:r>
          </a:p>
          <a:p>
            <a:pPr marL="342900" indent="-342900">
              <a:lnSpc>
                <a:spcPct val="200000"/>
              </a:lnSpc>
              <a:buAutoNum type="arabicPeriod"/>
            </a:pPr>
            <a:r>
              <a:rPr lang="en-US" sz="2400" b="1">
                <a:solidFill>
                  <a:schemeClr val="tx2">
                    <a:lumMod val="20000"/>
                    <a:lumOff val="80000"/>
                  </a:schemeClr>
                </a:solidFill>
                <a:latin typeface="Charter Roman"/>
              </a:rPr>
              <a:t>Growth mindset and teacher values</a:t>
            </a:r>
          </a:p>
          <a:p>
            <a:pPr marL="342900" indent="-342900">
              <a:lnSpc>
                <a:spcPct val="200000"/>
              </a:lnSpc>
              <a:buAutoNum type="arabicPeriod"/>
            </a:pPr>
            <a:r>
              <a:rPr lang="en-US" sz="2400" b="1">
                <a:solidFill>
                  <a:schemeClr val="tx2">
                    <a:lumMod val="20000"/>
                    <a:lumOff val="80000"/>
                  </a:schemeClr>
                </a:solidFill>
                <a:latin typeface="Charter Roman"/>
              </a:rPr>
              <a:t>Socioemotional skills of students and teachers</a:t>
            </a:r>
          </a:p>
          <a:p>
            <a:pPr marL="342900" indent="-342900">
              <a:lnSpc>
                <a:spcPct val="200000"/>
              </a:lnSpc>
              <a:buAutoNum type="arabicPeriod"/>
            </a:pPr>
            <a:r>
              <a:rPr lang="en-US" sz="2400" b="1">
                <a:solidFill>
                  <a:srgbClr val="002060"/>
                </a:solidFill>
                <a:latin typeface="Charter Roman"/>
              </a:rPr>
              <a:t>School management</a:t>
            </a:r>
          </a:p>
          <a:p>
            <a:pPr marL="342900" indent="-342900">
              <a:lnSpc>
                <a:spcPct val="200000"/>
              </a:lnSpc>
              <a:buAutoNum type="arabicPeriod"/>
            </a:pPr>
            <a:r>
              <a:rPr lang="en-US" sz="2400" b="1">
                <a:solidFill>
                  <a:srgbClr val="002060"/>
                </a:solidFill>
                <a:latin typeface="Charter Roman"/>
              </a:rPr>
              <a:t>And much more!</a:t>
            </a:r>
          </a:p>
        </p:txBody>
      </p:sp>
      <p:sp>
        <p:nvSpPr>
          <p:cNvPr id="5" name="Rectangle 4">
            <a:extLst>
              <a:ext uri="{FF2B5EF4-FFF2-40B4-BE49-F238E27FC236}">
                <a16:creationId xmlns:a16="http://schemas.microsoft.com/office/drawing/2014/main" id="{65EA3322-552A-41F8-AEB5-AF941836D196}"/>
              </a:ext>
            </a:extLst>
          </p:cNvPr>
          <p:cNvSpPr/>
          <p:nvPr/>
        </p:nvSpPr>
        <p:spPr>
          <a:xfrm>
            <a:off x="7977809" y="2157984"/>
            <a:ext cx="9487231" cy="5022875"/>
          </a:xfrm>
          <a:prstGeom prst="rect">
            <a:avLst/>
          </a:prstGeom>
          <a:solidFill>
            <a:schemeClr val="bg1">
              <a:lumMod val="9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5DBDA55-680B-4A73-814E-5296C643DB02}"/>
              </a:ext>
            </a:extLst>
          </p:cNvPr>
          <p:cNvSpPr txBox="1"/>
          <p:nvPr/>
        </p:nvSpPr>
        <p:spPr>
          <a:xfrm>
            <a:off x="8083296" y="2349861"/>
            <a:ext cx="9381744" cy="1846659"/>
          </a:xfrm>
          <a:prstGeom prst="rect">
            <a:avLst/>
          </a:prstGeom>
          <a:noFill/>
        </p:spPr>
        <p:txBody>
          <a:bodyPr wrap="square" rtlCol="0">
            <a:spAutoFit/>
          </a:bodyPr>
          <a:lstStyle/>
          <a:p>
            <a:pPr marL="285750" indent="-285750">
              <a:buFontTx/>
              <a:buChar char="-"/>
            </a:pPr>
            <a:r>
              <a:rPr lang="en-US" sz="2400">
                <a:solidFill>
                  <a:srgbClr val="002060"/>
                </a:solidFill>
                <a:latin typeface="Charter Roman"/>
              </a:rPr>
              <a:t>Measures of principal school knowledge, management skills, and effective operational management  that can be linked to other school-level factors, highlighting important relationships. </a:t>
            </a:r>
          </a:p>
          <a:p>
            <a:pPr marL="285750" indent="-285750">
              <a:buFontTx/>
              <a:buChar char="-"/>
            </a:pPr>
            <a:endParaRPr lang="en-US" sz="2400">
              <a:solidFill>
                <a:srgbClr val="002060"/>
              </a:solidFill>
              <a:latin typeface="Charter Roman"/>
            </a:endParaRPr>
          </a:p>
          <a:p>
            <a:endParaRPr lang="en-US"/>
          </a:p>
        </p:txBody>
      </p:sp>
    </p:spTree>
    <p:extLst>
      <p:ext uri="{BB962C8B-B14F-4D97-AF65-F5344CB8AC3E}">
        <p14:creationId xmlns:p14="http://schemas.microsoft.com/office/powerpoint/2010/main" val="2949542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057D7B-D34B-4D05-A33D-75C24C33A495}"/>
              </a:ext>
            </a:extLst>
          </p:cNvPr>
          <p:cNvSpPr>
            <a:spLocks noGrp="1"/>
          </p:cNvSpPr>
          <p:nvPr>
            <p:ph type="title"/>
          </p:nvPr>
        </p:nvSpPr>
        <p:spPr>
          <a:xfrm>
            <a:off x="0" y="0"/>
            <a:ext cx="18288000" cy="948977"/>
          </a:xfrm>
        </p:spPr>
        <p:txBody>
          <a:bodyPr>
            <a:normAutofit/>
          </a:bodyPr>
          <a:lstStyle/>
          <a:p>
            <a:pPr algn="ctr"/>
            <a:r>
              <a:rPr lang="en-US" sz="4400" b="1">
                <a:solidFill>
                  <a:schemeClr val="accent5">
                    <a:lumMod val="50000"/>
                  </a:schemeClr>
                </a:solidFill>
                <a:latin typeface="Charter Roman"/>
                <a:cs typeface="Calibri Light" panose="020F0302020204030204" pitchFamily="34" charset="0"/>
              </a:rPr>
              <a:t>The benefits of streamlining and combining the surveys</a:t>
            </a:r>
          </a:p>
        </p:txBody>
      </p:sp>
      <p:sp>
        <p:nvSpPr>
          <p:cNvPr id="2" name="TextBox 1">
            <a:extLst>
              <a:ext uri="{FF2B5EF4-FFF2-40B4-BE49-F238E27FC236}">
                <a16:creationId xmlns:a16="http://schemas.microsoft.com/office/drawing/2014/main" id="{CFC90B8B-99A2-4838-92C2-FDF6627B1C81}"/>
              </a:ext>
            </a:extLst>
          </p:cNvPr>
          <p:cNvSpPr txBox="1"/>
          <p:nvPr/>
        </p:nvSpPr>
        <p:spPr>
          <a:xfrm>
            <a:off x="6714563" y="1778640"/>
            <a:ext cx="5163672" cy="523220"/>
          </a:xfrm>
          <a:prstGeom prst="rect">
            <a:avLst/>
          </a:prstGeom>
          <a:noFill/>
        </p:spPr>
        <p:txBody>
          <a:bodyPr wrap="square" rtlCol="0">
            <a:spAutoFit/>
          </a:bodyPr>
          <a:lstStyle/>
          <a:p>
            <a:pPr algn="ctr"/>
            <a:r>
              <a:rPr lang="en-US" sz="2800" b="1">
                <a:solidFill>
                  <a:srgbClr val="002060"/>
                </a:solidFill>
                <a:latin typeface="Charter Roman"/>
              </a:rPr>
              <a:t>Lower data collection costs</a:t>
            </a:r>
          </a:p>
        </p:txBody>
      </p:sp>
      <p:sp>
        <p:nvSpPr>
          <p:cNvPr id="5" name="TextBox 4">
            <a:extLst>
              <a:ext uri="{FF2B5EF4-FFF2-40B4-BE49-F238E27FC236}">
                <a16:creationId xmlns:a16="http://schemas.microsoft.com/office/drawing/2014/main" id="{AA3233CF-F72B-4CFA-BF3F-D8477BB23DAE}"/>
              </a:ext>
            </a:extLst>
          </p:cNvPr>
          <p:cNvSpPr txBox="1"/>
          <p:nvPr/>
        </p:nvSpPr>
        <p:spPr>
          <a:xfrm>
            <a:off x="0" y="1773168"/>
            <a:ext cx="5710294" cy="523220"/>
          </a:xfrm>
          <a:prstGeom prst="rect">
            <a:avLst/>
          </a:prstGeom>
          <a:noFill/>
        </p:spPr>
        <p:txBody>
          <a:bodyPr wrap="square" rtlCol="0">
            <a:spAutoFit/>
          </a:bodyPr>
          <a:lstStyle/>
          <a:p>
            <a:pPr algn="ctr"/>
            <a:r>
              <a:rPr lang="en-US" sz="2800" b="1">
                <a:solidFill>
                  <a:srgbClr val="002060"/>
                </a:solidFill>
                <a:latin typeface="Charter Roman"/>
              </a:rPr>
              <a:t>Faster access to data</a:t>
            </a:r>
          </a:p>
        </p:txBody>
      </p:sp>
      <p:pic>
        <p:nvPicPr>
          <p:cNvPr id="13" name="Picture 12">
            <a:extLst>
              <a:ext uri="{FF2B5EF4-FFF2-40B4-BE49-F238E27FC236}">
                <a16:creationId xmlns:a16="http://schemas.microsoft.com/office/drawing/2014/main" id="{8E92E39B-5009-498D-84C5-B989110ACD1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38853"/>
            <a:ext cx="18287999" cy="1048148"/>
          </a:xfrm>
          <a:prstGeom prst="rect">
            <a:avLst/>
          </a:prstGeom>
          <a:noFill/>
        </p:spPr>
      </p:pic>
      <p:pic>
        <p:nvPicPr>
          <p:cNvPr id="14" name="Graphic 13" descr="Exclamation mark">
            <a:extLst>
              <a:ext uri="{FF2B5EF4-FFF2-40B4-BE49-F238E27FC236}">
                <a16:creationId xmlns:a16="http://schemas.microsoft.com/office/drawing/2014/main" id="{7CCEA24E-BAE1-4598-879A-DC857A583C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77201" y="7521847"/>
            <a:ext cx="669475" cy="669475"/>
          </a:xfrm>
          <a:prstGeom prst="rect">
            <a:avLst/>
          </a:prstGeom>
        </p:spPr>
      </p:pic>
      <p:sp>
        <p:nvSpPr>
          <p:cNvPr id="15" name="TextBox 14">
            <a:extLst>
              <a:ext uri="{FF2B5EF4-FFF2-40B4-BE49-F238E27FC236}">
                <a16:creationId xmlns:a16="http://schemas.microsoft.com/office/drawing/2014/main" id="{9F083262-4656-480A-8EDE-DFF8F2D525C9}"/>
              </a:ext>
            </a:extLst>
          </p:cNvPr>
          <p:cNvSpPr txBox="1"/>
          <p:nvPr/>
        </p:nvSpPr>
        <p:spPr>
          <a:xfrm>
            <a:off x="3946676" y="7379530"/>
            <a:ext cx="11457413" cy="954107"/>
          </a:xfrm>
          <a:prstGeom prst="rect">
            <a:avLst/>
          </a:prstGeom>
          <a:noFill/>
        </p:spPr>
        <p:txBody>
          <a:bodyPr wrap="square" rtlCol="0">
            <a:spAutoFit/>
          </a:bodyPr>
          <a:lstStyle/>
          <a:p>
            <a:r>
              <a:rPr lang="en-US" sz="2800" b="1">
                <a:solidFill>
                  <a:schemeClr val="accent2"/>
                </a:solidFill>
                <a:latin typeface="Charter Roman"/>
              </a:rPr>
              <a:t>The GEPD offers an overall view of the system, allowing countries to determine what areas require action or more in-depth investigation</a:t>
            </a:r>
          </a:p>
        </p:txBody>
      </p:sp>
      <p:sp>
        <p:nvSpPr>
          <p:cNvPr id="16" name="TextBox 15">
            <a:extLst>
              <a:ext uri="{FF2B5EF4-FFF2-40B4-BE49-F238E27FC236}">
                <a16:creationId xmlns:a16="http://schemas.microsoft.com/office/drawing/2014/main" id="{288EE83E-775E-40C9-B622-28A41F91297F}"/>
              </a:ext>
            </a:extLst>
          </p:cNvPr>
          <p:cNvSpPr txBox="1"/>
          <p:nvPr/>
        </p:nvSpPr>
        <p:spPr>
          <a:xfrm>
            <a:off x="12618048" y="1778640"/>
            <a:ext cx="5163672" cy="523220"/>
          </a:xfrm>
          <a:prstGeom prst="rect">
            <a:avLst/>
          </a:prstGeom>
          <a:noFill/>
        </p:spPr>
        <p:txBody>
          <a:bodyPr wrap="square" rtlCol="0">
            <a:spAutoFit/>
          </a:bodyPr>
          <a:lstStyle/>
          <a:p>
            <a:pPr algn="ctr"/>
            <a:r>
              <a:rPr lang="en-US" sz="2800" b="1">
                <a:solidFill>
                  <a:srgbClr val="002060"/>
                </a:solidFill>
                <a:latin typeface="Charter Roman"/>
              </a:rPr>
              <a:t>More comprehensive</a:t>
            </a:r>
          </a:p>
        </p:txBody>
      </p:sp>
      <p:sp>
        <p:nvSpPr>
          <p:cNvPr id="17" name="TextBox 16">
            <a:extLst>
              <a:ext uri="{FF2B5EF4-FFF2-40B4-BE49-F238E27FC236}">
                <a16:creationId xmlns:a16="http://schemas.microsoft.com/office/drawing/2014/main" id="{670D089A-E9D3-40F8-9675-0B57DA34DEF3}"/>
              </a:ext>
            </a:extLst>
          </p:cNvPr>
          <p:cNvSpPr txBox="1"/>
          <p:nvPr/>
        </p:nvSpPr>
        <p:spPr>
          <a:xfrm>
            <a:off x="904427" y="2801248"/>
            <a:ext cx="3901440" cy="1846659"/>
          </a:xfrm>
          <a:prstGeom prst="rect">
            <a:avLst/>
          </a:prstGeom>
          <a:noFill/>
        </p:spPr>
        <p:txBody>
          <a:bodyPr wrap="square" rtlCol="0">
            <a:spAutoFit/>
          </a:bodyPr>
          <a:lstStyle/>
          <a:p>
            <a:pPr algn="ctr"/>
            <a:r>
              <a:rPr lang="en-US" sz="4000" b="1">
                <a:solidFill>
                  <a:srgbClr val="002060"/>
                </a:solidFill>
                <a:latin typeface="Charter Roman"/>
              </a:rPr>
              <a:t>3 months </a:t>
            </a:r>
          </a:p>
          <a:p>
            <a:pPr algn="ctr"/>
            <a:endParaRPr lang="en-US" sz="3200" b="1">
              <a:solidFill>
                <a:srgbClr val="002060"/>
              </a:solidFill>
            </a:endParaRPr>
          </a:p>
          <a:p>
            <a:pPr algn="ctr"/>
            <a:r>
              <a:rPr lang="en-US" sz="2400">
                <a:solidFill>
                  <a:srgbClr val="002060"/>
                </a:solidFill>
                <a:latin typeface="Charter Roman"/>
              </a:rPr>
              <a:t>From start to finish</a:t>
            </a:r>
          </a:p>
          <a:p>
            <a:endParaRPr lang="en-US">
              <a:solidFill>
                <a:srgbClr val="002060"/>
              </a:solidFill>
            </a:endParaRPr>
          </a:p>
        </p:txBody>
      </p:sp>
      <p:sp>
        <p:nvSpPr>
          <p:cNvPr id="18" name="TextBox 17">
            <a:extLst>
              <a:ext uri="{FF2B5EF4-FFF2-40B4-BE49-F238E27FC236}">
                <a16:creationId xmlns:a16="http://schemas.microsoft.com/office/drawing/2014/main" id="{DCF3867F-9D32-4AB1-BF58-58B7496D3017}"/>
              </a:ext>
            </a:extLst>
          </p:cNvPr>
          <p:cNvSpPr txBox="1"/>
          <p:nvPr/>
        </p:nvSpPr>
        <p:spPr>
          <a:xfrm>
            <a:off x="13247640" y="2805265"/>
            <a:ext cx="3904488" cy="3600986"/>
          </a:xfrm>
          <a:prstGeom prst="rect">
            <a:avLst/>
          </a:prstGeom>
          <a:noFill/>
        </p:spPr>
        <p:txBody>
          <a:bodyPr wrap="square" rtlCol="0">
            <a:spAutoFit/>
          </a:bodyPr>
          <a:lstStyle/>
          <a:p>
            <a:pPr algn="ctr"/>
            <a:r>
              <a:rPr lang="en-US" sz="4000" b="1">
                <a:solidFill>
                  <a:srgbClr val="002060"/>
                </a:solidFill>
                <a:latin typeface="Charter Roman"/>
              </a:rPr>
              <a:t>78% explained*</a:t>
            </a:r>
          </a:p>
          <a:p>
            <a:endParaRPr lang="en-US" sz="4000" b="1">
              <a:solidFill>
                <a:srgbClr val="002060"/>
              </a:solidFill>
              <a:latin typeface="Charter Roman"/>
            </a:endParaRPr>
          </a:p>
          <a:p>
            <a:pPr algn="ctr"/>
            <a:r>
              <a:rPr lang="en-US" sz="2400">
                <a:solidFill>
                  <a:srgbClr val="002060"/>
                </a:solidFill>
                <a:latin typeface="Charter Roman"/>
              </a:rPr>
              <a:t>Share of between-school learning variation explained by the Dashboard’s Practice &amp; De-Facto Policy indicators</a:t>
            </a:r>
          </a:p>
          <a:p>
            <a:pPr algn="ctr"/>
            <a:r>
              <a:rPr lang="en-US" sz="2000">
                <a:solidFill>
                  <a:srgbClr val="002060"/>
                </a:solidFill>
                <a:latin typeface="Charter Roman"/>
              </a:rPr>
              <a:t>*Based on Peru data</a:t>
            </a:r>
          </a:p>
          <a:p>
            <a:endParaRPr lang="en-US" sz="3200" b="1">
              <a:solidFill>
                <a:srgbClr val="002060"/>
              </a:solidFill>
              <a:latin typeface="Charter Roman"/>
            </a:endParaRPr>
          </a:p>
        </p:txBody>
      </p:sp>
      <p:sp>
        <p:nvSpPr>
          <p:cNvPr id="12" name="TextBox 11">
            <a:extLst>
              <a:ext uri="{FF2B5EF4-FFF2-40B4-BE49-F238E27FC236}">
                <a16:creationId xmlns:a16="http://schemas.microsoft.com/office/drawing/2014/main" id="{475D9458-EAB1-40CA-8019-4E8979036CA7}"/>
              </a:ext>
            </a:extLst>
          </p:cNvPr>
          <p:cNvSpPr txBox="1"/>
          <p:nvPr/>
        </p:nvSpPr>
        <p:spPr>
          <a:xfrm>
            <a:off x="7191755" y="2801248"/>
            <a:ext cx="3904488" cy="3293209"/>
          </a:xfrm>
          <a:prstGeom prst="rect">
            <a:avLst/>
          </a:prstGeom>
          <a:noFill/>
        </p:spPr>
        <p:txBody>
          <a:bodyPr wrap="square" rtlCol="0">
            <a:spAutoFit/>
          </a:bodyPr>
          <a:lstStyle/>
          <a:p>
            <a:pPr algn="ctr"/>
            <a:r>
              <a:rPr lang="en-US" sz="4000" b="1">
                <a:solidFill>
                  <a:srgbClr val="002060"/>
                </a:solidFill>
                <a:latin typeface="Charter Roman"/>
              </a:rPr>
              <a:t>¼ of the cost</a:t>
            </a:r>
          </a:p>
          <a:p>
            <a:endParaRPr lang="en-US" sz="4000" b="1">
              <a:solidFill>
                <a:srgbClr val="002060"/>
              </a:solidFill>
              <a:latin typeface="Charter Roman"/>
            </a:endParaRPr>
          </a:p>
          <a:p>
            <a:pPr algn="ctr"/>
            <a:r>
              <a:rPr lang="en-US" sz="2400">
                <a:solidFill>
                  <a:srgbClr val="002060"/>
                </a:solidFill>
                <a:latin typeface="Charter Roman"/>
              </a:rPr>
              <a:t>While more streamlined, the GEPD can offer a first cut diagnostic for a fraction of the price</a:t>
            </a:r>
            <a:endParaRPr lang="en-US" sz="2000">
              <a:solidFill>
                <a:srgbClr val="002060"/>
              </a:solidFill>
              <a:latin typeface="Charter Roman"/>
            </a:endParaRPr>
          </a:p>
          <a:p>
            <a:endParaRPr lang="en-US" sz="3200" b="1">
              <a:solidFill>
                <a:srgbClr val="002060"/>
              </a:solidFill>
              <a:latin typeface="Charter Roman"/>
            </a:endParaRPr>
          </a:p>
        </p:txBody>
      </p:sp>
    </p:spTree>
    <p:extLst>
      <p:ext uri="{BB962C8B-B14F-4D97-AF65-F5344CB8AC3E}">
        <p14:creationId xmlns:p14="http://schemas.microsoft.com/office/powerpoint/2010/main" val="2976320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A233-AA04-0846-BCBF-07C0A4ACDA9F}"/>
              </a:ext>
            </a:extLst>
          </p:cNvPr>
          <p:cNvSpPr>
            <a:spLocks noGrp="1"/>
          </p:cNvSpPr>
          <p:nvPr>
            <p:ph type="title"/>
          </p:nvPr>
        </p:nvSpPr>
        <p:spPr>
          <a:xfrm>
            <a:off x="1257300" y="4149328"/>
            <a:ext cx="15773400" cy="1988345"/>
          </a:xfrm>
        </p:spPr>
        <p:txBody>
          <a:bodyPr/>
          <a:lstStyle/>
          <a:p>
            <a:r>
              <a:rPr lang="en-US" b="1">
                <a:solidFill>
                  <a:schemeClr val="accent1">
                    <a:lumMod val="50000"/>
                  </a:schemeClr>
                </a:solidFill>
                <a:latin typeface="Charter Roman"/>
              </a:rPr>
              <a:t>A Brief Introduction to the GEPD Data</a:t>
            </a:r>
          </a:p>
        </p:txBody>
      </p:sp>
      <p:pic>
        <p:nvPicPr>
          <p:cNvPr id="3" name="Picture 2">
            <a:extLst>
              <a:ext uri="{FF2B5EF4-FFF2-40B4-BE49-F238E27FC236}">
                <a16:creationId xmlns:a16="http://schemas.microsoft.com/office/drawing/2014/main" id="{73DAD8A9-2BB7-43EE-89D7-E72BD93B04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38853"/>
            <a:ext cx="18287999" cy="1048148"/>
          </a:xfrm>
          <a:prstGeom prst="rect">
            <a:avLst/>
          </a:prstGeom>
          <a:noFill/>
        </p:spPr>
      </p:pic>
    </p:spTree>
    <p:extLst>
      <p:ext uri="{BB962C8B-B14F-4D97-AF65-F5344CB8AC3E}">
        <p14:creationId xmlns:p14="http://schemas.microsoft.com/office/powerpoint/2010/main" val="3880531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4A82F46-38F9-466D-B1F5-2082DFF8601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66519"/>
            <a:ext cx="18287999" cy="1048148"/>
          </a:xfrm>
          <a:prstGeom prst="rect">
            <a:avLst/>
          </a:prstGeom>
          <a:noFill/>
        </p:spPr>
      </p:pic>
      <p:sp>
        <p:nvSpPr>
          <p:cNvPr id="43" name="object 3">
            <a:extLst>
              <a:ext uri="{FF2B5EF4-FFF2-40B4-BE49-F238E27FC236}">
                <a16:creationId xmlns:a16="http://schemas.microsoft.com/office/drawing/2014/main" id="{4AFEC007-D7A9-4090-A473-834B0A3F375C}"/>
              </a:ext>
            </a:extLst>
          </p:cNvPr>
          <p:cNvSpPr txBox="1">
            <a:spLocks noGrp="1"/>
          </p:cNvSpPr>
          <p:nvPr>
            <p:ph type="title"/>
          </p:nvPr>
        </p:nvSpPr>
        <p:spPr>
          <a:xfrm>
            <a:off x="674782" y="418219"/>
            <a:ext cx="16938434" cy="424412"/>
          </a:xfrm>
          <a:prstGeom prst="rect">
            <a:avLst/>
          </a:prstGeom>
        </p:spPr>
        <p:txBody>
          <a:bodyPr vert="horz" wrap="square" lIns="0" tIns="3175" rIns="0" bIns="0" rtlCol="0">
            <a:spAutoFit/>
          </a:bodyPr>
          <a:lstStyle/>
          <a:p>
            <a:pPr marL="12700" marR="5080" algn="ctr">
              <a:lnSpc>
                <a:spcPct val="101200"/>
              </a:lnSpc>
              <a:spcBef>
                <a:spcPts val="25"/>
              </a:spcBef>
            </a:pPr>
            <a:r>
              <a:rPr lang="en-US" sz="2800" b="1">
                <a:solidFill>
                  <a:srgbClr val="002060"/>
                </a:solidFill>
                <a:latin typeface="Charter Roman"/>
                <a:cs typeface="Tahoma"/>
              </a:rPr>
              <a:t>Where we are</a:t>
            </a:r>
          </a:p>
        </p:txBody>
      </p:sp>
      <p:sp>
        <p:nvSpPr>
          <p:cNvPr id="16" name="TextBox 15">
            <a:extLst>
              <a:ext uri="{FF2B5EF4-FFF2-40B4-BE49-F238E27FC236}">
                <a16:creationId xmlns:a16="http://schemas.microsoft.com/office/drawing/2014/main" id="{A8BA2D1B-C30F-4F58-B746-5F7BF6059D06}"/>
              </a:ext>
            </a:extLst>
          </p:cNvPr>
          <p:cNvSpPr txBox="1"/>
          <p:nvPr/>
        </p:nvSpPr>
        <p:spPr>
          <a:xfrm>
            <a:off x="2800865" y="2108385"/>
            <a:ext cx="385054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2060"/>
                </a:solidFill>
                <a:effectLst/>
                <a:uLnTx/>
                <a:uFillTx/>
              </a:rPr>
              <a:t>Completed Implementation</a:t>
            </a:r>
          </a:p>
        </p:txBody>
      </p:sp>
      <p:sp>
        <p:nvSpPr>
          <p:cNvPr id="17" name="TextBox 16">
            <a:extLst>
              <a:ext uri="{FF2B5EF4-FFF2-40B4-BE49-F238E27FC236}">
                <a16:creationId xmlns:a16="http://schemas.microsoft.com/office/drawing/2014/main" id="{5A7131AE-45CC-4AC7-90F9-15048DEB8C2B}"/>
              </a:ext>
            </a:extLst>
          </p:cNvPr>
          <p:cNvSpPr txBox="1"/>
          <p:nvPr/>
        </p:nvSpPr>
        <p:spPr>
          <a:xfrm>
            <a:off x="2800865" y="4420043"/>
            <a:ext cx="353066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2060"/>
                </a:solidFill>
                <a:effectLst/>
                <a:uLnTx/>
                <a:uFillTx/>
              </a:rPr>
              <a:t>Partial &amp; Ongoing Implementation</a:t>
            </a:r>
          </a:p>
        </p:txBody>
      </p:sp>
      <p:pic>
        <p:nvPicPr>
          <p:cNvPr id="19" name="Picture 18" descr="Background pattern&#10;&#10;Description automatically generated">
            <a:extLst>
              <a:ext uri="{FF2B5EF4-FFF2-40B4-BE49-F238E27FC236}">
                <a16:creationId xmlns:a16="http://schemas.microsoft.com/office/drawing/2014/main" id="{454B421E-5082-4EBF-8ABF-78684F63CB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9466" y="1700563"/>
            <a:ext cx="2214333" cy="1476011"/>
          </a:xfrm>
          <a:prstGeom prst="rect">
            <a:avLst/>
          </a:prstGeom>
        </p:spPr>
      </p:pic>
      <p:pic>
        <p:nvPicPr>
          <p:cNvPr id="20" name="Picture 19" descr="A picture containing text, businesscard, vector graphics&#10;&#10;Description automatically generated">
            <a:extLst>
              <a:ext uri="{FF2B5EF4-FFF2-40B4-BE49-F238E27FC236}">
                <a16:creationId xmlns:a16="http://schemas.microsoft.com/office/drawing/2014/main" id="{30331FF6-95AD-47AB-852E-B314D72DC73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7743"/>
          <a:stretch/>
        </p:blipFill>
        <p:spPr>
          <a:xfrm>
            <a:off x="9558071" y="1701993"/>
            <a:ext cx="2428231" cy="1476012"/>
          </a:xfrm>
          <a:prstGeom prst="rect">
            <a:avLst/>
          </a:prstGeom>
        </p:spPr>
      </p:pic>
      <p:pic>
        <p:nvPicPr>
          <p:cNvPr id="21" name="Picture 20" descr="Shape&#10;&#10;Description automatically generated">
            <a:extLst>
              <a:ext uri="{FF2B5EF4-FFF2-40B4-BE49-F238E27FC236}">
                <a16:creationId xmlns:a16="http://schemas.microsoft.com/office/drawing/2014/main" id="{1F85A4DF-0565-40BF-8E6D-638C8EEC20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92899" y="1701836"/>
            <a:ext cx="2214255" cy="1476169"/>
          </a:xfrm>
          <a:prstGeom prst="rect">
            <a:avLst/>
          </a:prstGeom>
        </p:spPr>
      </p:pic>
      <p:pic>
        <p:nvPicPr>
          <p:cNvPr id="22" name="Picture 21" descr="Shape, arrow&#10;&#10;Description automatically generated">
            <a:extLst>
              <a:ext uri="{FF2B5EF4-FFF2-40B4-BE49-F238E27FC236}">
                <a16:creationId xmlns:a16="http://schemas.microsoft.com/office/drawing/2014/main" id="{9F188CB6-534C-4F6D-A8B0-70EDB5EB526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58070" y="3884820"/>
            <a:ext cx="2428231" cy="1486843"/>
          </a:xfrm>
          <a:prstGeom prst="rect">
            <a:avLst/>
          </a:prstGeom>
        </p:spPr>
      </p:pic>
      <p:pic>
        <p:nvPicPr>
          <p:cNvPr id="23" name="Picture 22">
            <a:extLst>
              <a:ext uri="{FF2B5EF4-FFF2-40B4-BE49-F238E27FC236}">
                <a16:creationId xmlns:a16="http://schemas.microsoft.com/office/drawing/2014/main" id="{09BE81C3-BE6F-4983-97E3-CBF5490AA2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92896" y="3891311"/>
            <a:ext cx="2432304" cy="1480352"/>
          </a:xfrm>
          <a:prstGeom prst="rect">
            <a:avLst/>
          </a:prstGeom>
          <a:ln>
            <a:solidFill>
              <a:sysClr val="window" lastClr="FFFFFF">
                <a:lumMod val="85000"/>
              </a:sysClr>
            </a:solidFill>
          </a:ln>
        </p:spPr>
      </p:pic>
      <p:sp>
        <p:nvSpPr>
          <p:cNvPr id="24" name="TextBox 23">
            <a:extLst>
              <a:ext uri="{FF2B5EF4-FFF2-40B4-BE49-F238E27FC236}">
                <a16:creationId xmlns:a16="http://schemas.microsoft.com/office/drawing/2014/main" id="{40A5EABA-AB77-4F02-8A0D-0688790A7518}"/>
              </a:ext>
            </a:extLst>
          </p:cNvPr>
          <p:cNvSpPr txBox="1"/>
          <p:nvPr/>
        </p:nvSpPr>
        <p:spPr>
          <a:xfrm>
            <a:off x="6880443" y="1389936"/>
            <a:ext cx="166196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2060"/>
                </a:solidFill>
                <a:effectLst/>
                <a:uLnTx/>
                <a:uFillTx/>
              </a:rPr>
              <a:t>Rwanda</a:t>
            </a:r>
          </a:p>
        </p:txBody>
      </p:sp>
      <p:sp>
        <p:nvSpPr>
          <p:cNvPr id="25" name="TextBox 24">
            <a:extLst>
              <a:ext uri="{FF2B5EF4-FFF2-40B4-BE49-F238E27FC236}">
                <a16:creationId xmlns:a16="http://schemas.microsoft.com/office/drawing/2014/main" id="{5FA30124-F670-43AA-8975-EF175415BEE9}"/>
              </a:ext>
            </a:extLst>
          </p:cNvPr>
          <p:cNvSpPr txBox="1"/>
          <p:nvPr/>
        </p:nvSpPr>
        <p:spPr>
          <a:xfrm>
            <a:off x="9915271" y="1360312"/>
            <a:ext cx="166196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2060"/>
                </a:solidFill>
                <a:effectLst/>
                <a:uLnTx/>
                <a:uFillTx/>
              </a:rPr>
              <a:t>Jordan</a:t>
            </a:r>
          </a:p>
        </p:txBody>
      </p:sp>
      <p:sp>
        <p:nvSpPr>
          <p:cNvPr id="26" name="TextBox 25">
            <a:extLst>
              <a:ext uri="{FF2B5EF4-FFF2-40B4-BE49-F238E27FC236}">
                <a16:creationId xmlns:a16="http://schemas.microsoft.com/office/drawing/2014/main" id="{32BD9A7C-B149-4D11-B906-02BC1AAB7D53}"/>
              </a:ext>
            </a:extLst>
          </p:cNvPr>
          <p:cNvSpPr txBox="1"/>
          <p:nvPr/>
        </p:nvSpPr>
        <p:spPr>
          <a:xfrm>
            <a:off x="12869042" y="1331232"/>
            <a:ext cx="166196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2060"/>
                </a:solidFill>
                <a:effectLst/>
                <a:uLnTx/>
                <a:uFillTx/>
              </a:rPr>
              <a:t>Peru</a:t>
            </a:r>
          </a:p>
        </p:txBody>
      </p:sp>
      <p:sp>
        <p:nvSpPr>
          <p:cNvPr id="27" name="TextBox 26">
            <a:extLst>
              <a:ext uri="{FF2B5EF4-FFF2-40B4-BE49-F238E27FC236}">
                <a16:creationId xmlns:a16="http://schemas.microsoft.com/office/drawing/2014/main" id="{5A9662FE-759B-4954-A70A-2A13F1637D95}"/>
              </a:ext>
            </a:extLst>
          </p:cNvPr>
          <p:cNvSpPr txBox="1"/>
          <p:nvPr/>
        </p:nvSpPr>
        <p:spPr>
          <a:xfrm>
            <a:off x="6926762" y="3521979"/>
            <a:ext cx="166196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2060"/>
                </a:solidFill>
                <a:effectLst/>
                <a:uLnTx/>
                <a:uFillTx/>
              </a:rPr>
              <a:t>Ethiopia</a:t>
            </a:r>
          </a:p>
        </p:txBody>
      </p:sp>
      <p:sp>
        <p:nvSpPr>
          <p:cNvPr id="28" name="TextBox 27">
            <a:extLst>
              <a:ext uri="{FF2B5EF4-FFF2-40B4-BE49-F238E27FC236}">
                <a16:creationId xmlns:a16="http://schemas.microsoft.com/office/drawing/2014/main" id="{D5169F62-5C42-4843-B42B-C009B3C52B75}"/>
              </a:ext>
            </a:extLst>
          </p:cNvPr>
          <p:cNvSpPr txBox="1"/>
          <p:nvPr/>
        </p:nvSpPr>
        <p:spPr>
          <a:xfrm>
            <a:off x="9941201" y="3502790"/>
            <a:ext cx="166196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2060"/>
                </a:solidFill>
                <a:effectLst/>
                <a:uLnTx/>
                <a:uFillTx/>
              </a:rPr>
              <a:t>Mozambique</a:t>
            </a:r>
          </a:p>
        </p:txBody>
      </p:sp>
      <p:sp>
        <p:nvSpPr>
          <p:cNvPr id="30" name="TextBox 29">
            <a:extLst>
              <a:ext uri="{FF2B5EF4-FFF2-40B4-BE49-F238E27FC236}">
                <a16:creationId xmlns:a16="http://schemas.microsoft.com/office/drawing/2014/main" id="{5AF72DED-D2C5-4620-9184-6EB0E4CA55C0}"/>
              </a:ext>
            </a:extLst>
          </p:cNvPr>
          <p:cNvSpPr txBox="1"/>
          <p:nvPr/>
        </p:nvSpPr>
        <p:spPr>
          <a:xfrm>
            <a:off x="12784084" y="3478148"/>
            <a:ext cx="166196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2060"/>
                </a:solidFill>
                <a:effectLst/>
                <a:uLnTx/>
                <a:uFillTx/>
              </a:rPr>
              <a:t>Madagascar</a:t>
            </a:r>
          </a:p>
        </p:txBody>
      </p:sp>
      <p:pic>
        <p:nvPicPr>
          <p:cNvPr id="44" name="Picture 43">
            <a:extLst>
              <a:ext uri="{FF2B5EF4-FFF2-40B4-BE49-F238E27FC236}">
                <a16:creationId xmlns:a16="http://schemas.microsoft.com/office/drawing/2014/main" id="{5A9387D6-AB6F-4E95-8C3A-6A209D7C59F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9489" r="11149"/>
          <a:stretch/>
        </p:blipFill>
        <p:spPr>
          <a:xfrm>
            <a:off x="6598496" y="3891311"/>
            <a:ext cx="2432304" cy="1476012"/>
          </a:xfrm>
          <a:prstGeom prst="rect">
            <a:avLst/>
          </a:prstGeom>
        </p:spPr>
      </p:pic>
      <p:sp>
        <p:nvSpPr>
          <p:cNvPr id="18" name="TextBox 17">
            <a:extLst>
              <a:ext uri="{FF2B5EF4-FFF2-40B4-BE49-F238E27FC236}">
                <a16:creationId xmlns:a16="http://schemas.microsoft.com/office/drawing/2014/main" id="{6B94CE1B-1A8A-4905-B69B-0ED8D8B45118}"/>
              </a:ext>
            </a:extLst>
          </p:cNvPr>
          <p:cNvSpPr txBox="1"/>
          <p:nvPr/>
        </p:nvSpPr>
        <p:spPr>
          <a:xfrm>
            <a:off x="2800865" y="6926227"/>
            <a:ext cx="353066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kern="0">
                <a:solidFill>
                  <a:srgbClr val="002060"/>
                </a:solidFill>
              </a:rPr>
              <a:t>Planned</a:t>
            </a:r>
            <a:r>
              <a:rPr kumimoji="0" lang="en-US" sz="1800" b="1" i="0" u="none" strike="noStrike" kern="0" cap="none" spc="0" normalizeH="0" baseline="0" noProof="0">
                <a:ln>
                  <a:noFill/>
                </a:ln>
                <a:solidFill>
                  <a:srgbClr val="002060"/>
                </a:solidFill>
                <a:effectLst/>
                <a:uLnTx/>
                <a:uFillTx/>
              </a:rPr>
              <a:t> Implementation</a:t>
            </a:r>
          </a:p>
        </p:txBody>
      </p:sp>
      <p:pic>
        <p:nvPicPr>
          <p:cNvPr id="3" name="Picture 2">
            <a:extLst>
              <a:ext uri="{FF2B5EF4-FFF2-40B4-BE49-F238E27FC236}">
                <a16:creationId xmlns:a16="http://schemas.microsoft.com/office/drawing/2014/main" id="{E33F7699-4DE9-4F91-BACA-166D549124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31527" y="6138134"/>
            <a:ext cx="1970233" cy="1576186"/>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6894EF5C-2C55-42F5-9718-B3B7A74B020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42410" y="6292695"/>
            <a:ext cx="1970234" cy="1313489"/>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1CA5A429-2E05-4043-80D4-BE0DEE36C81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10772184" y="6292694"/>
            <a:ext cx="1960431" cy="1313489"/>
          </a:xfrm>
          <a:prstGeom prst="rect">
            <a:avLst/>
          </a:prstGeom>
        </p:spPr>
      </p:pic>
      <p:pic>
        <p:nvPicPr>
          <p:cNvPr id="9" name="Picture 8" descr="Shape, background pattern, rectangle&#10;&#10;Description automatically generated">
            <a:extLst>
              <a:ext uri="{FF2B5EF4-FFF2-40B4-BE49-F238E27FC236}">
                <a16:creationId xmlns:a16="http://schemas.microsoft.com/office/drawing/2014/main" id="{8F4AB42E-F063-4F19-9B72-D191BFA29CC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983068" y="6292694"/>
            <a:ext cx="1960431" cy="1313489"/>
          </a:xfrm>
          <a:prstGeom prst="rect">
            <a:avLst/>
          </a:prstGeom>
        </p:spPr>
      </p:pic>
      <p:pic>
        <p:nvPicPr>
          <p:cNvPr id="11" name="Picture 10" descr="Shape&#10;&#10;Description automatically generated">
            <a:extLst>
              <a:ext uri="{FF2B5EF4-FFF2-40B4-BE49-F238E27FC236}">
                <a16:creationId xmlns:a16="http://schemas.microsoft.com/office/drawing/2014/main" id="{24B2A95C-D212-492A-8025-DDBE5FCF3F2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flipH="1">
            <a:off x="6331527" y="7714320"/>
            <a:ext cx="2041203" cy="1195891"/>
          </a:xfrm>
          <a:prstGeom prst="rect">
            <a:avLst/>
          </a:prstGeom>
        </p:spPr>
      </p:pic>
      <p:pic>
        <p:nvPicPr>
          <p:cNvPr id="15" name="Picture 14">
            <a:extLst>
              <a:ext uri="{FF2B5EF4-FFF2-40B4-BE49-F238E27FC236}">
                <a16:creationId xmlns:a16="http://schemas.microsoft.com/office/drawing/2014/main" id="{43B33E91-D75F-4539-BB4A-FB0CCCFEE86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84738" y="7692521"/>
            <a:ext cx="1947877" cy="1298585"/>
          </a:xfrm>
          <a:prstGeom prst="rect">
            <a:avLst/>
          </a:prstGeom>
        </p:spPr>
      </p:pic>
      <p:pic>
        <p:nvPicPr>
          <p:cNvPr id="36" name="Picture 35" descr="A picture containing ax, clipart, vector graphics&#10;&#10;Description automatically generated">
            <a:extLst>
              <a:ext uri="{FF2B5EF4-FFF2-40B4-BE49-F238E27FC236}">
                <a16:creationId xmlns:a16="http://schemas.microsoft.com/office/drawing/2014/main" id="{099A4617-625C-4CFB-B757-4A4822723B5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2983068" y="7714320"/>
            <a:ext cx="1947877" cy="1298585"/>
          </a:xfrm>
          <a:prstGeom prst="rect">
            <a:avLst/>
          </a:prstGeom>
        </p:spPr>
      </p:pic>
      <p:pic>
        <p:nvPicPr>
          <p:cNvPr id="38" name="Picture 37" descr="Icon&#10;&#10;Description automatically generated">
            <a:extLst>
              <a:ext uri="{FF2B5EF4-FFF2-40B4-BE49-F238E27FC236}">
                <a16:creationId xmlns:a16="http://schemas.microsoft.com/office/drawing/2014/main" id="{5E0D26FF-82EF-40C9-A773-B04AF44C514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551475" y="7692521"/>
            <a:ext cx="1970234" cy="1291640"/>
          </a:xfrm>
          <a:prstGeom prst="rect">
            <a:avLst/>
          </a:prstGeom>
        </p:spPr>
      </p:pic>
    </p:spTree>
    <p:extLst>
      <p:ext uri="{BB962C8B-B14F-4D97-AF65-F5344CB8AC3E}">
        <p14:creationId xmlns:p14="http://schemas.microsoft.com/office/powerpoint/2010/main" val="1412449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AF57DA8F-E720-4FE8-B10D-F8F4329BBA6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38853"/>
            <a:ext cx="18287999" cy="1048148"/>
          </a:xfrm>
          <a:prstGeom prst="rect">
            <a:avLst/>
          </a:prstGeom>
          <a:noFill/>
        </p:spPr>
      </p:pic>
      <p:sp>
        <p:nvSpPr>
          <p:cNvPr id="2" name="TextBox 1">
            <a:extLst>
              <a:ext uri="{FF2B5EF4-FFF2-40B4-BE49-F238E27FC236}">
                <a16:creationId xmlns:a16="http://schemas.microsoft.com/office/drawing/2014/main" id="{E021311A-D3FA-4561-BEBA-E174F603D9E2}"/>
              </a:ext>
            </a:extLst>
          </p:cNvPr>
          <p:cNvSpPr txBox="1"/>
          <p:nvPr/>
        </p:nvSpPr>
        <p:spPr>
          <a:xfrm>
            <a:off x="7698334" y="2006036"/>
            <a:ext cx="10589665" cy="6832640"/>
          </a:xfrm>
          <a:prstGeom prst="rect">
            <a:avLst/>
          </a:prstGeom>
          <a:noFill/>
        </p:spPr>
        <p:txBody>
          <a:bodyPr wrap="square" rtlCol="0" anchor="t">
            <a:spAutoFit/>
          </a:bodyPr>
          <a:lstStyle/>
          <a:p>
            <a:r>
              <a:rPr lang="en-US" sz="2800" spc="315">
                <a:solidFill>
                  <a:srgbClr val="122D7D"/>
                </a:solidFill>
                <a:latin typeface="Charter Roman"/>
                <a:cs typeface="Calibri"/>
              </a:rPr>
              <a:t>To produce indicators of the drivers of learning system-wide, we deployed three instruments:</a:t>
            </a:r>
          </a:p>
          <a:p>
            <a:endParaRPr lang="en-US" sz="2800" b="1" spc="315">
              <a:solidFill>
                <a:srgbClr val="122D7D"/>
              </a:solidFill>
              <a:latin typeface="Charter Roman"/>
              <a:cs typeface="Calibri"/>
            </a:endParaRPr>
          </a:p>
          <a:p>
            <a:r>
              <a:rPr lang="en-US" sz="2800" b="1" spc="315">
                <a:solidFill>
                  <a:srgbClr val="122D7D"/>
                </a:solidFill>
                <a:latin typeface="Charter Roman"/>
                <a:cs typeface="Calibri"/>
              </a:rPr>
              <a:t>1. School Survey</a:t>
            </a:r>
            <a:endParaRPr lang="en-US" sz="2000" spc="315">
              <a:solidFill>
                <a:srgbClr val="122D7D"/>
              </a:solidFill>
              <a:latin typeface="Charter Roman"/>
              <a:cs typeface="Calibri"/>
            </a:endParaRPr>
          </a:p>
          <a:p>
            <a:pPr marL="742950" lvl="1" indent="-285750">
              <a:buFontTx/>
              <a:buChar char="-"/>
            </a:pPr>
            <a:r>
              <a:rPr lang="en-US" sz="2800" spc="315">
                <a:solidFill>
                  <a:srgbClr val="122D7D"/>
                </a:solidFill>
                <a:latin typeface="Charter Roman"/>
                <a:cs typeface="Calibri"/>
              </a:rPr>
              <a:t>200-300 schools </a:t>
            </a:r>
          </a:p>
          <a:p>
            <a:pPr marL="742950" lvl="1" indent="-285750">
              <a:buFontTx/>
              <a:buChar char="-"/>
            </a:pPr>
            <a:r>
              <a:rPr lang="en-US" sz="2800" spc="315">
                <a:solidFill>
                  <a:srgbClr val="122D7D"/>
                </a:solidFill>
                <a:latin typeface="Charter Roman"/>
                <a:cs typeface="Calibri"/>
              </a:rPr>
              <a:t>Nationally representative sample</a:t>
            </a:r>
          </a:p>
          <a:p>
            <a:pPr marL="285750" indent="-285750">
              <a:buFontTx/>
              <a:buChar char="-"/>
            </a:pPr>
            <a:endParaRPr lang="en-US" sz="2800" b="1" spc="315">
              <a:solidFill>
                <a:srgbClr val="122D7D"/>
              </a:solidFill>
              <a:latin typeface="Charter Roman"/>
              <a:cs typeface="Calibri"/>
            </a:endParaRPr>
          </a:p>
          <a:p>
            <a:r>
              <a:rPr lang="en-US" sz="2800" b="1" spc="315">
                <a:solidFill>
                  <a:srgbClr val="122D7D"/>
                </a:solidFill>
                <a:latin typeface="Charter Roman"/>
                <a:cs typeface="Calibri"/>
              </a:rPr>
              <a:t>2. Survey of Public Officials</a:t>
            </a:r>
            <a:endParaRPr lang="en-US" sz="2800" spc="315">
              <a:solidFill>
                <a:srgbClr val="122D7D"/>
              </a:solidFill>
              <a:latin typeface="Charter Roman"/>
              <a:cs typeface="Calibri"/>
            </a:endParaRPr>
          </a:p>
          <a:p>
            <a:pPr marL="742950" lvl="1" indent="-285750">
              <a:buFontTx/>
              <a:buChar char="-"/>
            </a:pPr>
            <a:r>
              <a:rPr lang="en-US" sz="2800" spc="315">
                <a:solidFill>
                  <a:srgbClr val="122D7D"/>
                </a:solidFill>
                <a:latin typeface="Charter Roman"/>
                <a:cs typeface="Calibri"/>
              </a:rPr>
              <a:t>200 public officials </a:t>
            </a:r>
          </a:p>
          <a:p>
            <a:pPr marL="742950" lvl="1" indent="-285750">
              <a:buFontTx/>
              <a:buChar char="-"/>
            </a:pPr>
            <a:r>
              <a:rPr lang="en-US" sz="2800" spc="315">
                <a:solidFill>
                  <a:srgbClr val="122D7D"/>
                </a:solidFill>
                <a:latin typeface="Charter Roman"/>
                <a:cs typeface="Calibri"/>
              </a:rPr>
              <a:t>Adjusted by country, default: 60 national, 70 regional, and 70 district level officials</a:t>
            </a:r>
            <a:endParaRPr lang="en-US" sz="2800" b="1" spc="315">
              <a:solidFill>
                <a:srgbClr val="122D7D"/>
              </a:solidFill>
              <a:latin typeface="Charter Roman"/>
              <a:cs typeface="Calibri"/>
            </a:endParaRPr>
          </a:p>
          <a:p>
            <a:endParaRPr lang="en-US" sz="2800" b="1" spc="315">
              <a:solidFill>
                <a:srgbClr val="122D7D"/>
              </a:solidFill>
              <a:latin typeface="Charter Roman"/>
              <a:cs typeface="Calibri"/>
            </a:endParaRPr>
          </a:p>
          <a:p>
            <a:r>
              <a:rPr lang="en-US" sz="2800" b="1" spc="315">
                <a:solidFill>
                  <a:srgbClr val="122D7D"/>
                </a:solidFill>
                <a:latin typeface="Charter Roman"/>
                <a:cs typeface="Calibri"/>
              </a:rPr>
              <a:t>3. Policy Survey</a:t>
            </a:r>
            <a:endParaRPr lang="en-US" sz="2000" spc="315">
              <a:solidFill>
                <a:srgbClr val="122D7D"/>
              </a:solidFill>
              <a:latin typeface="Charter Roman"/>
              <a:cs typeface="Calibri"/>
            </a:endParaRPr>
          </a:p>
          <a:p>
            <a:pPr marL="742950" lvl="1" indent="-285750">
              <a:buFontTx/>
              <a:buChar char="-"/>
            </a:pPr>
            <a:r>
              <a:rPr lang="en-US" sz="2800" spc="315">
                <a:solidFill>
                  <a:srgbClr val="122D7D"/>
                </a:solidFill>
                <a:latin typeface="Charter Roman"/>
                <a:cs typeface="Calibri"/>
              </a:rPr>
              <a:t>Legislative review</a:t>
            </a:r>
          </a:p>
          <a:p>
            <a:pPr marL="285750" indent="-285750">
              <a:buFontTx/>
              <a:buChar char="-"/>
            </a:pPr>
            <a:endParaRPr lang="en-US" sz="2800" b="1" spc="315">
              <a:solidFill>
                <a:srgbClr val="122D7D"/>
              </a:solidFill>
              <a:cs typeface="Calibri"/>
            </a:endParaRPr>
          </a:p>
          <a:p>
            <a:pPr marL="285750" indent="-285750">
              <a:buFontTx/>
              <a:buChar char="-"/>
            </a:pPr>
            <a:endParaRPr lang="en-US"/>
          </a:p>
        </p:txBody>
      </p:sp>
      <p:sp>
        <p:nvSpPr>
          <p:cNvPr id="14" name="object 3">
            <a:extLst>
              <a:ext uri="{FF2B5EF4-FFF2-40B4-BE49-F238E27FC236}">
                <a16:creationId xmlns:a16="http://schemas.microsoft.com/office/drawing/2014/main" id="{0041579D-3B22-4D1D-BCC9-D16CB8607F7C}"/>
              </a:ext>
            </a:extLst>
          </p:cNvPr>
          <p:cNvSpPr txBox="1">
            <a:spLocks noGrp="1"/>
          </p:cNvSpPr>
          <p:nvPr>
            <p:ph type="title"/>
          </p:nvPr>
        </p:nvSpPr>
        <p:spPr>
          <a:xfrm>
            <a:off x="688784" y="723900"/>
            <a:ext cx="16938434" cy="665118"/>
          </a:xfrm>
          <a:prstGeom prst="rect">
            <a:avLst/>
          </a:prstGeom>
        </p:spPr>
        <p:txBody>
          <a:bodyPr vert="horz" wrap="square" lIns="0" tIns="3175" rIns="0" bIns="0" rtlCol="0">
            <a:spAutoFit/>
          </a:bodyPr>
          <a:lstStyle/>
          <a:p>
            <a:pPr marL="12700" marR="5080" algn="ctr">
              <a:lnSpc>
                <a:spcPct val="101200"/>
              </a:lnSpc>
              <a:spcBef>
                <a:spcPts val="25"/>
              </a:spcBef>
            </a:pPr>
            <a:r>
              <a:rPr lang="en-US" sz="4400" b="1" kern="1200">
                <a:solidFill>
                  <a:srgbClr val="002060"/>
                </a:solidFill>
                <a:latin typeface="Charter Roman"/>
                <a:cs typeface="Calibri Light" panose="020F0302020204030204" pitchFamily="34" charset="0"/>
              </a:rPr>
              <a:t>Comprehensive and streamlined instruments</a:t>
            </a:r>
          </a:p>
        </p:txBody>
      </p:sp>
      <p:grpSp>
        <p:nvGrpSpPr>
          <p:cNvPr id="15" name="Group 14">
            <a:extLst>
              <a:ext uri="{FF2B5EF4-FFF2-40B4-BE49-F238E27FC236}">
                <a16:creationId xmlns:a16="http://schemas.microsoft.com/office/drawing/2014/main" id="{B60FEB36-812B-4CA3-B4D0-76C8E3EE07B8}"/>
              </a:ext>
            </a:extLst>
          </p:cNvPr>
          <p:cNvGrpSpPr/>
          <p:nvPr/>
        </p:nvGrpSpPr>
        <p:grpSpPr>
          <a:xfrm>
            <a:off x="688784" y="2006036"/>
            <a:ext cx="6611112" cy="6608618"/>
            <a:chOff x="2902763" y="249382"/>
            <a:chExt cx="6611112" cy="6608618"/>
          </a:xfrm>
        </p:grpSpPr>
        <p:pic>
          <p:nvPicPr>
            <p:cNvPr id="16" name="Picture 15">
              <a:extLst>
                <a:ext uri="{FF2B5EF4-FFF2-40B4-BE49-F238E27FC236}">
                  <a16:creationId xmlns:a16="http://schemas.microsoft.com/office/drawing/2014/main" id="{B5CFA8EA-4464-46E7-8049-4A6B4F3F8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3265" y="1146266"/>
              <a:ext cx="4800600" cy="4800600"/>
            </a:xfrm>
            <a:prstGeom prst="rect">
              <a:avLst/>
            </a:prstGeom>
          </p:spPr>
        </p:pic>
        <p:pic>
          <p:nvPicPr>
            <p:cNvPr id="17" name="Picture 16">
              <a:extLst>
                <a:ext uri="{FF2B5EF4-FFF2-40B4-BE49-F238E27FC236}">
                  <a16:creationId xmlns:a16="http://schemas.microsoft.com/office/drawing/2014/main" id="{58BD66E5-B2ED-4588-B389-B6077E6F4A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3265" y="1146266"/>
              <a:ext cx="4800600" cy="4800600"/>
            </a:xfrm>
            <a:prstGeom prst="rect">
              <a:avLst/>
            </a:prstGeom>
          </p:spPr>
        </p:pic>
        <p:pic>
          <p:nvPicPr>
            <p:cNvPr id="18" name="Picture 17">
              <a:extLst>
                <a:ext uri="{FF2B5EF4-FFF2-40B4-BE49-F238E27FC236}">
                  <a16:creationId xmlns:a16="http://schemas.microsoft.com/office/drawing/2014/main" id="{69524E3E-8D37-41F9-BCAB-F708DDA261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3265" y="1146266"/>
              <a:ext cx="4800600" cy="4800600"/>
            </a:xfrm>
            <a:prstGeom prst="rect">
              <a:avLst/>
            </a:prstGeom>
          </p:spPr>
        </p:pic>
        <p:pic>
          <p:nvPicPr>
            <p:cNvPr id="19" name="Picture 18">
              <a:extLst>
                <a:ext uri="{FF2B5EF4-FFF2-40B4-BE49-F238E27FC236}">
                  <a16:creationId xmlns:a16="http://schemas.microsoft.com/office/drawing/2014/main" id="{BB0BA268-86C1-434B-A373-76DCA69C3A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3265" y="1146266"/>
              <a:ext cx="4800600" cy="4800600"/>
            </a:xfrm>
            <a:prstGeom prst="rect">
              <a:avLst/>
            </a:prstGeom>
          </p:spPr>
        </p:pic>
        <p:sp>
          <p:nvSpPr>
            <p:cNvPr id="20" name="Donut 5">
              <a:extLst>
                <a:ext uri="{FF2B5EF4-FFF2-40B4-BE49-F238E27FC236}">
                  <a16:creationId xmlns:a16="http://schemas.microsoft.com/office/drawing/2014/main" id="{6B5DE2DB-61FE-4C2A-BDB4-C6359EBFF61F}"/>
                </a:ext>
              </a:extLst>
            </p:cNvPr>
            <p:cNvSpPr/>
            <p:nvPr/>
          </p:nvSpPr>
          <p:spPr>
            <a:xfrm>
              <a:off x="3414827" y="759653"/>
              <a:ext cx="5586984" cy="5588076"/>
            </a:xfrm>
            <a:prstGeom prst="donut">
              <a:avLst>
                <a:gd name="adj" fmla="val 651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Policies</a:t>
              </a: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p:txBody>
        </p:sp>
        <p:sp>
          <p:nvSpPr>
            <p:cNvPr id="21" name="Donut 6">
              <a:extLst>
                <a:ext uri="{FF2B5EF4-FFF2-40B4-BE49-F238E27FC236}">
                  <a16:creationId xmlns:a16="http://schemas.microsoft.com/office/drawing/2014/main" id="{8F1C987A-EFA6-43FC-AF48-9BCB64695794}"/>
                </a:ext>
              </a:extLst>
            </p:cNvPr>
            <p:cNvSpPr/>
            <p:nvPr/>
          </p:nvSpPr>
          <p:spPr>
            <a:xfrm>
              <a:off x="2902763" y="249382"/>
              <a:ext cx="6611112" cy="6608618"/>
            </a:xfrm>
            <a:prstGeom prst="donut">
              <a:avLst>
                <a:gd name="adj" fmla="val 6512"/>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Politics</a:t>
              </a: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p:txBody>
        </p:sp>
        <p:sp>
          <p:nvSpPr>
            <p:cNvPr id="22" name="TextBox 21">
              <a:extLst>
                <a:ext uri="{FF2B5EF4-FFF2-40B4-BE49-F238E27FC236}">
                  <a16:creationId xmlns:a16="http://schemas.microsoft.com/office/drawing/2014/main" id="{618F6222-EFA4-4DE5-8244-0CA01348B2AF}"/>
                </a:ext>
              </a:extLst>
            </p:cNvPr>
            <p:cNvSpPr txBox="1"/>
            <p:nvPr/>
          </p:nvSpPr>
          <p:spPr>
            <a:xfrm>
              <a:off x="5704133" y="1469037"/>
              <a:ext cx="1094282" cy="369332"/>
            </a:xfrm>
            <a:prstGeom prst="rect">
              <a:avLst/>
            </a:prstGeom>
            <a:noFill/>
          </p:spPr>
          <p:txBody>
            <a:bodyPr wrap="square" rtlCol="0">
              <a:spAutoFit/>
            </a:bodyPr>
            <a:lstStyle/>
            <a:p>
              <a:r>
                <a:rPr lang="en-US" b="1">
                  <a:solidFill>
                    <a:schemeClr val="bg1"/>
                  </a:solidFill>
                </a:rPr>
                <a:t>Practices</a:t>
              </a:r>
            </a:p>
          </p:txBody>
        </p:sp>
      </p:grpSp>
    </p:spTree>
    <p:extLst>
      <p:ext uri="{BB962C8B-B14F-4D97-AF65-F5344CB8AC3E}">
        <p14:creationId xmlns:p14="http://schemas.microsoft.com/office/powerpoint/2010/main" val="2863255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76E242-C464-428F-85B5-BDD7605CDF3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38853"/>
            <a:ext cx="18287999" cy="1048148"/>
          </a:xfrm>
          <a:prstGeom prst="rect">
            <a:avLst/>
          </a:prstGeom>
          <a:noFill/>
        </p:spPr>
      </p:pic>
      <p:sp>
        <p:nvSpPr>
          <p:cNvPr id="6" name="TextBox 5">
            <a:extLst>
              <a:ext uri="{FF2B5EF4-FFF2-40B4-BE49-F238E27FC236}">
                <a16:creationId xmlns:a16="http://schemas.microsoft.com/office/drawing/2014/main" id="{1594326C-0976-4D0D-BB23-2246A6BD02DD}"/>
              </a:ext>
            </a:extLst>
          </p:cNvPr>
          <p:cNvSpPr txBox="1"/>
          <p:nvPr/>
        </p:nvSpPr>
        <p:spPr>
          <a:xfrm>
            <a:off x="0" y="161526"/>
            <a:ext cx="18287999" cy="523220"/>
          </a:xfrm>
          <a:prstGeom prst="rect">
            <a:avLst/>
          </a:prstGeom>
          <a:noFill/>
        </p:spPr>
        <p:txBody>
          <a:bodyPr wrap="square" rtlCol="0">
            <a:spAutoFit/>
          </a:bodyPr>
          <a:lstStyle/>
          <a:p>
            <a:pPr algn="ctr"/>
            <a:r>
              <a:rPr lang="en-US" sz="2800" b="1">
                <a:solidFill>
                  <a:prstClr val="black"/>
                </a:solidFill>
                <a:latin typeface="Charter Roman" charset="0"/>
                <a:ea typeface="Charter Roman" charset="0"/>
                <a:cs typeface="Charter Roman" charset="0"/>
              </a:rPr>
              <a:t>Learning disparities exacerbate schooling gaps</a:t>
            </a:r>
          </a:p>
        </p:txBody>
      </p:sp>
      <p:pic>
        <p:nvPicPr>
          <p:cNvPr id="4" name="Picture 3">
            <a:extLst>
              <a:ext uri="{FF2B5EF4-FFF2-40B4-BE49-F238E27FC236}">
                <a16:creationId xmlns:a16="http://schemas.microsoft.com/office/drawing/2014/main" id="{073CB0EB-D89D-4CD6-9FCE-0B88CADDC3E4}"/>
              </a:ext>
            </a:extLst>
          </p:cNvPr>
          <p:cNvPicPr>
            <a:picLocks noChangeAspect="1"/>
          </p:cNvPicPr>
          <p:nvPr/>
        </p:nvPicPr>
        <p:blipFill>
          <a:blip r:embed="rId4"/>
          <a:stretch>
            <a:fillRect/>
          </a:stretch>
        </p:blipFill>
        <p:spPr>
          <a:xfrm>
            <a:off x="3025375" y="1428885"/>
            <a:ext cx="12211196" cy="7680960"/>
          </a:xfrm>
          <a:prstGeom prst="rect">
            <a:avLst/>
          </a:prstGeom>
        </p:spPr>
      </p:pic>
      <p:sp>
        <p:nvSpPr>
          <p:cNvPr id="8" name="TextBox 7">
            <a:extLst>
              <a:ext uri="{FF2B5EF4-FFF2-40B4-BE49-F238E27FC236}">
                <a16:creationId xmlns:a16="http://schemas.microsoft.com/office/drawing/2014/main" id="{D9F301EB-057E-49E5-86FD-A2207063E793}"/>
              </a:ext>
            </a:extLst>
          </p:cNvPr>
          <p:cNvSpPr txBox="1"/>
          <p:nvPr/>
        </p:nvSpPr>
        <p:spPr>
          <a:xfrm>
            <a:off x="0" y="161526"/>
            <a:ext cx="18287999" cy="954107"/>
          </a:xfrm>
          <a:prstGeom prst="rect">
            <a:avLst/>
          </a:prstGeom>
          <a:noFill/>
        </p:spPr>
        <p:txBody>
          <a:bodyPr wrap="square" rtlCol="0">
            <a:spAutoFit/>
          </a:bodyPr>
          <a:lstStyle/>
          <a:p>
            <a:pPr algn="ctr"/>
            <a:r>
              <a:rPr lang="en-US" sz="2800" b="1">
                <a:solidFill>
                  <a:prstClr val="black"/>
                </a:solidFill>
                <a:latin typeface="Charter Roman" charset="0"/>
                <a:ea typeface="Charter Roman" charset="0"/>
                <a:cs typeface="Charter Roman" charset="0"/>
              </a:rPr>
              <a:t>Learning disparities exacerbate schooling gaps</a:t>
            </a:r>
          </a:p>
          <a:p>
            <a:pPr algn="ctr"/>
            <a:r>
              <a:rPr lang="en-US" sz="2800" b="1">
                <a:solidFill>
                  <a:schemeClr val="accent1">
                    <a:lumMod val="75000"/>
                  </a:schemeClr>
                </a:solidFill>
                <a:latin typeface="Charter Roman" charset="0"/>
                <a:ea typeface="Charter Roman" charset="0"/>
                <a:cs typeface="Charter Roman" charset="0"/>
              </a:rPr>
              <a:t>So what to do?</a:t>
            </a:r>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FEDDC207-5DDD-4E99-8AF5-05F61BB185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3897" y="4111125"/>
            <a:ext cx="2353236" cy="914400"/>
          </a:xfrm>
          <a:prstGeom prst="rect">
            <a:avLst/>
          </a:prstGeom>
        </p:spPr>
      </p:pic>
      <p:pic>
        <p:nvPicPr>
          <p:cNvPr id="9" name="Picture 8">
            <a:extLst>
              <a:ext uri="{FF2B5EF4-FFF2-40B4-BE49-F238E27FC236}">
                <a16:creationId xmlns:a16="http://schemas.microsoft.com/office/drawing/2014/main" id="{8799FB20-9EF1-451D-97AB-51A993B72C37}"/>
              </a:ext>
            </a:extLst>
          </p:cNvPr>
          <p:cNvPicPr>
            <a:picLocks noChangeAspect="1"/>
          </p:cNvPicPr>
          <p:nvPr/>
        </p:nvPicPr>
        <p:blipFill rotWithShape="1">
          <a:blip r:embed="rId6"/>
          <a:srcRect t="83229"/>
          <a:stretch/>
        </p:blipFill>
        <p:spPr>
          <a:xfrm>
            <a:off x="3007381" y="7729580"/>
            <a:ext cx="12273235" cy="1288141"/>
          </a:xfrm>
          <a:prstGeom prst="rect">
            <a:avLst/>
          </a:prstGeom>
        </p:spPr>
      </p:pic>
    </p:spTree>
    <p:extLst>
      <p:ext uri="{BB962C8B-B14F-4D97-AF65-F5344CB8AC3E}">
        <p14:creationId xmlns:p14="http://schemas.microsoft.com/office/powerpoint/2010/main" val="3183938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7E677E3-6E89-4F46-8283-9371014ACCE5}"/>
              </a:ext>
            </a:extLst>
          </p:cNvPr>
          <p:cNvSpPr/>
          <p:nvPr/>
        </p:nvSpPr>
        <p:spPr>
          <a:xfrm>
            <a:off x="6410762" y="2998539"/>
            <a:ext cx="5147254" cy="2636379"/>
          </a:xfrm>
          <a:prstGeom prst="roundRect">
            <a:avLst/>
          </a:prstGeom>
          <a:solidFill>
            <a:srgbClr val="FCD606"/>
          </a:solidFill>
          <a:ln>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315" normalizeH="0" baseline="0" noProof="0">
                <a:ln>
                  <a:noFill/>
                </a:ln>
                <a:solidFill>
                  <a:srgbClr val="122D7D"/>
                </a:solidFill>
                <a:effectLst/>
                <a:uLnTx/>
                <a:uFillTx/>
                <a:latin typeface="Charter Roman"/>
                <a:cs typeface="Calibri"/>
              </a:rPr>
              <a:t>Percentages – 85%-90%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315" normalizeH="0" baseline="0" noProof="0">
                <a:ln>
                  <a:noFill/>
                </a:ln>
                <a:solidFill>
                  <a:srgbClr val="122D7D"/>
                </a:solidFill>
                <a:effectLst/>
                <a:uLnTx/>
                <a:uFillTx/>
                <a:latin typeface="Charter Roman"/>
                <a:cs typeface="Calibri"/>
              </a:rPr>
              <a:t>Points – 3-4 </a:t>
            </a:r>
          </a:p>
        </p:txBody>
      </p:sp>
      <p:sp>
        <p:nvSpPr>
          <p:cNvPr id="18" name="Rectangle: Rounded Corners 17">
            <a:extLst>
              <a:ext uri="{FF2B5EF4-FFF2-40B4-BE49-F238E27FC236}">
                <a16:creationId xmlns:a16="http://schemas.microsoft.com/office/drawing/2014/main" id="{FF04D895-2212-4D20-AFE3-802AE0ADD3BF}"/>
              </a:ext>
            </a:extLst>
          </p:cNvPr>
          <p:cNvSpPr/>
          <p:nvPr/>
        </p:nvSpPr>
        <p:spPr>
          <a:xfrm>
            <a:off x="1188720" y="3002419"/>
            <a:ext cx="4902819" cy="263638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315" normalizeH="0" baseline="0" noProof="0">
                <a:ln>
                  <a:noFill/>
                </a:ln>
                <a:solidFill>
                  <a:srgbClr val="122D7D"/>
                </a:solidFill>
                <a:effectLst/>
                <a:uLnTx/>
                <a:uFillTx/>
                <a:latin typeface="Charter Roman"/>
                <a:cs typeface="Calibri"/>
              </a:rPr>
              <a:t>Percentages – 0%-85%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315" normalizeH="0" baseline="0" noProof="0">
                <a:ln>
                  <a:noFill/>
                </a:ln>
                <a:solidFill>
                  <a:srgbClr val="122D7D"/>
                </a:solidFill>
                <a:effectLst/>
                <a:uLnTx/>
                <a:uFillTx/>
                <a:latin typeface="Charter Roman"/>
                <a:cs typeface="Calibri"/>
              </a:rPr>
              <a:t>Points – 1-3 </a:t>
            </a:r>
          </a:p>
        </p:txBody>
      </p:sp>
      <p:sp>
        <p:nvSpPr>
          <p:cNvPr id="20" name="Rectangle: Rounded Corners 19">
            <a:extLst>
              <a:ext uri="{FF2B5EF4-FFF2-40B4-BE49-F238E27FC236}">
                <a16:creationId xmlns:a16="http://schemas.microsoft.com/office/drawing/2014/main" id="{52789571-98FA-432F-A355-127108D4EEBD}"/>
              </a:ext>
            </a:extLst>
          </p:cNvPr>
          <p:cNvSpPr/>
          <p:nvPr/>
        </p:nvSpPr>
        <p:spPr>
          <a:xfrm>
            <a:off x="11877239" y="3010885"/>
            <a:ext cx="5088944" cy="2636378"/>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315" normalizeH="0" baseline="0" noProof="0">
                <a:ln>
                  <a:noFill/>
                </a:ln>
                <a:solidFill>
                  <a:srgbClr val="122D7D"/>
                </a:solidFill>
                <a:effectLst/>
                <a:uLnTx/>
                <a:uFillTx/>
                <a:latin typeface="Charter Roman"/>
                <a:cs typeface="Calibri"/>
              </a:rPr>
              <a:t>Percentages – 90%-100%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315" normalizeH="0" baseline="0" noProof="0">
                <a:ln>
                  <a:noFill/>
                </a:ln>
                <a:solidFill>
                  <a:srgbClr val="122D7D"/>
                </a:solidFill>
                <a:effectLst/>
                <a:uLnTx/>
                <a:uFillTx/>
                <a:latin typeface="Charter Roman"/>
                <a:cs typeface="Calibri"/>
              </a:rPr>
              <a:t>Points – 4-5</a:t>
            </a:r>
          </a:p>
        </p:txBody>
      </p:sp>
      <p:pic>
        <p:nvPicPr>
          <p:cNvPr id="37" name="Picture 36">
            <a:extLst>
              <a:ext uri="{FF2B5EF4-FFF2-40B4-BE49-F238E27FC236}">
                <a16:creationId xmlns:a16="http://schemas.microsoft.com/office/drawing/2014/main" id="{47C58FF2-C0A2-436C-BA49-D0E741DB952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005" y="9225703"/>
            <a:ext cx="18316004" cy="1048148"/>
          </a:xfrm>
          <a:prstGeom prst="rect">
            <a:avLst/>
          </a:prstGeom>
          <a:noFill/>
        </p:spPr>
      </p:pic>
      <p:sp>
        <p:nvSpPr>
          <p:cNvPr id="3" name="TextBox 2">
            <a:extLst>
              <a:ext uri="{FF2B5EF4-FFF2-40B4-BE49-F238E27FC236}">
                <a16:creationId xmlns:a16="http://schemas.microsoft.com/office/drawing/2014/main" id="{2BEACAA6-0EDC-495B-9D57-5FC384A0A9F3}"/>
              </a:ext>
            </a:extLst>
          </p:cNvPr>
          <p:cNvSpPr txBox="1"/>
          <p:nvPr/>
        </p:nvSpPr>
        <p:spPr>
          <a:xfrm>
            <a:off x="6698389" y="5647262"/>
            <a:ext cx="4572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315" normalizeH="0" baseline="0" noProof="0">
                <a:ln>
                  <a:noFill/>
                </a:ln>
                <a:solidFill>
                  <a:srgbClr val="122D7D"/>
                </a:solidFill>
                <a:effectLst/>
                <a:uLnTx/>
                <a:uFillTx/>
                <a:latin typeface="Charter Roman"/>
                <a:cs typeface="Calibri"/>
              </a:rPr>
              <a:t>Caution</a:t>
            </a:r>
          </a:p>
        </p:txBody>
      </p:sp>
      <p:sp>
        <p:nvSpPr>
          <p:cNvPr id="40" name="TextBox 39">
            <a:extLst>
              <a:ext uri="{FF2B5EF4-FFF2-40B4-BE49-F238E27FC236}">
                <a16:creationId xmlns:a16="http://schemas.microsoft.com/office/drawing/2014/main" id="{DC4CBDC7-9CBD-4F1A-B623-A8613457667D}"/>
              </a:ext>
            </a:extLst>
          </p:cNvPr>
          <p:cNvSpPr txBox="1"/>
          <p:nvPr/>
        </p:nvSpPr>
        <p:spPr>
          <a:xfrm>
            <a:off x="12135711" y="5647262"/>
            <a:ext cx="4572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315" normalizeH="0" baseline="0" noProof="0">
                <a:ln>
                  <a:noFill/>
                </a:ln>
                <a:solidFill>
                  <a:srgbClr val="122D7D"/>
                </a:solidFill>
                <a:effectLst/>
                <a:uLnTx/>
                <a:uFillTx/>
                <a:latin typeface="Charter Roman"/>
                <a:cs typeface="Calibri"/>
              </a:rPr>
              <a:t>On Target</a:t>
            </a:r>
          </a:p>
        </p:txBody>
      </p:sp>
      <p:sp>
        <p:nvSpPr>
          <p:cNvPr id="41" name="TextBox 40">
            <a:extLst>
              <a:ext uri="{FF2B5EF4-FFF2-40B4-BE49-F238E27FC236}">
                <a16:creationId xmlns:a16="http://schemas.microsoft.com/office/drawing/2014/main" id="{32A748C6-62B3-4F1B-A96A-D27A6332598D}"/>
              </a:ext>
            </a:extLst>
          </p:cNvPr>
          <p:cNvSpPr txBox="1"/>
          <p:nvPr/>
        </p:nvSpPr>
        <p:spPr>
          <a:xfrm>
            <a:off x="1354129" y="5647262"/>
            <a:ext cx="4572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315" normalizeH="0" baseline="0" noProof="0">
                <a:ln>
                  <a:noFill/>
                </a:ln>
                <a:solidFill>
                  <a:srgbClr val="122D7D"/>
                </a:solidFill>
                <a:effectLst/>
                <a:uLnTx/>
                <a:uFillTx/>
                <a:latin typeface="Charter Roman"/>
                <a:cs typeface="Calibri"/>
              </a:rPr>
              <a:t>Needs</a:t>
            </a:r>
            <a:r>
              <a:rPr kumimoji="0" lang="es-ES" sz="2700" b="1" i="0" u="none" strike="noStrike" kern="1200" cap="none" spc="0" normalizeH="0" baseline="0" noProof="0">
                <a:ln>
                  <a:noFill/>
                </a:ln>
                <a:solidFill>
                  <a:prstClr val="black"/>
                </a:solidFill>
                <a:effectLst/>
                <a:uLnTx/>
                <a:uFillTx/>
                <a:latin typeface="Charter Roman"/>
              </a:rPr>
              <a:t> </a:t>
            </a:r>
            <a:r>
              <a:rPr kumimoji="0" lang="en-US" sz="2800" b="1" i="0" u="none" strike="noStrike" kern="1200" cap="none" spc="315" normalizeH="0" baseline="0" noProof="0">
                <a:ln>
                  <a:noFill/>
                </a:ln>
                <a:solidFill>
                  <a:srgbClr val="122D7D"/>
                </a:solidFill>
                <a:effectLst/>
                <a:uLnTx/>
                <a:uFillTx/>
                <a:latin typeface="Charter Roman"/>
                <a:cs typeface="Calibri"/>
              </a:rPr>
              <a:t>Improvement</a:t>
            </a:r>
            <a:r>
              <a:rPr kumimoji="0" lang="es-ES" sz="2800" b="1" i="0" u="none" strike="noStrike" kern="1200" cap="none" spc="315" normalizeH="0" baseline="0" noProof="0">
                <a:ln>
                  <a:noFill/>
                </a:ln>
                <a:solidFill>
                  <a:srgbClr val="122D7D"/>
                </a:solidFill>
                <a:effectLst/>
                <a:uLnTx/>
                <a:uFillTx/>
                <a:latin typeface="Charter Roman"/>
                <a:cs typeface="Calibri"/>
              </a:rPr>
              <a:t> </a:t>
            </a:r>
          </a:p>
        </p:txBody>
      </p:sp>
      <p:sp>
        <p:nvSpPr>
          <p:cNvPr id="11" name="object 3">
            <a:extLst>
              <a:ext uri="{FF2B5EF4-FFF2-40B4-BE49-F238E27FC236}">
                <a16:creationId xmlns:a16="http://schemas.microsoft.com/office/drawing/2014/main" id="{9BF4F3E1-9EEF-4B12-98A2-8B161B895A06}"/>
              </a:ext>
            </a:extLst>
          </p:cNvPr>
          <p:cNvSpPr txBox="1">
            <a:spLocks/>
          </p:cNvSpPr>
          <p:nvPr/>
        </p:nvSpPr>
        <p:spPr>
          <a:xfrm>
            <a:off x="688784" y="723900"/>
            <a:ext cx="16938434" cy="665118"/>
          </a:xfrm>
          <a:prstGeom prst="rect">
            <a:avLst/>
          </a:prstGeom>
        </p:spPr>
        <p:txBody>
          <a:bodyPr vert="horz" wrap="square" lIns="0" tIns="3175" rIns="0" bIns="0" rtlCol="0">
            <a:spAutoFit/>
          </a:bodyPr>
          <a:lstStyle>
            <a:lvl1pPr>
              <a:defRPr sz="3500" b="0" i="0">
                <a:solidFill>
                  <a:srgbClr val="181818"/>
                </a:solidFill>
                <a:latin typeface="Arial"/>
                <a:ea typeface="+mj-ea"/>
                <a:cs typeface="Arial"/>
              </a:defRPr>
            </a:lvl1pPr>
          </a:lstStyle>
          <a:p>
            <a:pPr marL="12700" marR="5080" lvl="0" indent="0" algn="ctr" defTabSz="914400" rtl="0" eaLnBrk="1" fontAlgn="auto" latinLnBrk="0" hangingPunct="1">
              <a:lnSpc>
                <a:spcPct val="101200"/>
              </a:lnSpc>
              <a:spcBef>
                <a:spcPts val="25"/>
              </a:spcBef>
              <a:spcAft>
                <a:spcPts val="0"/>
              </a:spcAft>
              <a:buClrTx/>
              <a:buSzTx/>
              <a:buFontTx/>
              <a:buNone/>
              <a:tabLst/>
              <a:defRPr/>
            </a:pPr>
            <a:r>
              <a:rPr lang="en-US" sz="4400" b="1">
                <a:solidFill>
                  <a:srgbClr val="002060"/>
                </a:solidFill>
                <a:latin typeface="Charter Roman"/>
                <a:cs typeface="Calibri Light" panose="020F0302020204030204" pitchFamily="34" charset="0"/>
              </a:rPr>
              <a:t>3 Colors to Understand the System</a:t>
            </a:r>
          </a:p>
        </p:txBody>
      </p:sp>
      <p:sp>
        <p:nvSpPr>
          <p:cNvPr id="13" name="TextBox 12">
            <a:extLst>
              <a:ext uri="{FF2B5EF4-FFF2-40B4-BE49-F238E27FC236}">
                <a16:creationId xmlns:a16="http://schemas.microsoft.com/office/drawing/2014/main" id="{165DE622-A90E-4EDB-9A57-DC72DE4BF6FC}"/>
              </a:ext>
            </a:extLst>
          </p:cNvPr>
          <p:cNvSpPr txBox="1"/>
          <p:nvPr/>
        </p:nvSpPr>
        <p:spPr>
          <a:xfrm>
            <a:off x="1354129" y="7317489"/>
            <a:ext cx="15030632" cy="138499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315" normalizeH="0" baseline="0" noProof="0">
                <a:ln>
                  <a:noFill/>
                </a:ln>
                <a:solidFill>
                  <a:srgbClr val="122D7D"/>
                </a:solidFill>
                <a:effectLst/>
                <a:uLnTx/>
                <a:uFillTx/>
                <a:latin typeface="Charter Roman"/>
                <a:cs typeface="Calibri"/>
              </a:rPr>
              <a:t>- Current Thresholds </a:t>
            </a:r>
            <a:r>
              <a:rPr kumimoji="0" lang="en-US" sz="2800" b="0" i="0" u="none" strike="noStrike" kern="1200" cap="none" spc="315" normalizeH="0" baseline="0" noProof="0">
                <a:ln>
                  <a:noFill/>
                </a:ln>
                <a:solidFill>
                  <a:srgbClr val="122D7D"/>
                </a:solidFill>
                <a:effectLst/>
                <a:uLnTx/>
                <a:uFillTx/>
                <a:latin typeface="Charter Roman"/>
                <a:cs typeface="Calibri"/>
              </a:rPr>
              <a:t>- Based on information in Peru, Jordan and Rwanda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315" normalizeH="0" baseline="0" noProof="0">
                <a:ln>
                  <a:noFill/>
                </a:ln>
                <a:solidFill>
                  <a:srgbClr val="122D7D"/>
                </a:solidFill>
                <a:effectLst/>
                <a:uLnTx/>
                <a:uFillTx/>
                <a:latin typeface="Charter Roman"/>
                <a:cs typeface="Calibri"/>
              </a:rPr>
              <a:t>- Possible Revisions </a:t>
            </a:r>
            <a:r>
              <a:rPr kumimoji="0" lang="en-US" sz="2800" b="0" i="0" u="none" strike="noStrike" kern="1200" cap="none" spc="315" normalizeH="0" baseline="0" noProof="0">
                <a:ln>
                  <a:noFill/>
                </a:ln>
                <a:solidFill>
                  <a:srgbClr val="122D7D"/>
                </a:solidFill>
                <a:effectLst/>
                <a:uLnTx/>
                <a:uFillTx/>
                <a:latin typeface="Charter Roman"/>
                <a:cs typeface="Calibri"/>
              </a:rPr>
              <a:t>- The Dashboard is being implemented in 11 more countries, and this may lead to revisions of the thresholds used in the future</a:t>
            </a:r>
            <a:endParaRPr kumimoji="0" lang="es-ES" sz="2800" b="0" i="0" u="none" strike="noStrike" kern="1200" cap="none" spc="315" normalizeH="0" baseline="0" noProof="0">
              <a:ln>
                <a:noFill/>
              </a:ln>
              <a:solidFill>
                <a:srgbClr val="122D7D"/>
              </a:solidFill>
              <a:effectLst/>
              <a:uLnTx/>
              <a:uFillTx/>
              <a:latin typeface="Charter Roman"/>
              <a:cs typeface="Calibri"/>
            </a:endParaRPr>
          </a:p>
        </p:txBody>
      </p:sp>
    </p:spTree>
    <p:extLst>
      <p:ext uri="{BB962C8B-B14F-4D97-AF65-F5344CB8AC3E}">
        <p14:creationId xmlns:p14="http://schemas.microsoft.com/office/powerpoint/2010/main" val="2611410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40B9D1C-8241-4FAF-A655-744C5EDA95E7}"/>
              </a:ext>
            </a:extLst>
          </p:cNvPr>
          <p:cNvSpPr/>
          <p:nvPr/>
        </p:nvSpPr>
        <p:spPr>
          <a:xfrm>
            <a:off x="1321817" y="5955254"/>
            <a:ext cx="4572000" cy="91440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000" b="1">
                <a:solidFill>
                  <a:prstClr val="black"/>
                </a:solidFill>
                <a:latin typeface="Calibri" panose="020F0502020204030204"/>
              </a:rPr>
              <a:t>Operational Management </a:t>
            </a:r>
          </a:p>
          <a:p>
            <a:pPr algn="ctr" defTabSz="1371600"/>
            <a:r>
              <a:rPr lang="en-US" sz="2000">
                <a:solidFill>
                  <a:prstClr val="black"/>
                </a:solidFill>
                <a:latin typeface="Calibri" panose="020F0502020204030204"/>
              </a:rPr>
              <a:t>4.3 (out of 5) - Score on presence &amp; quality of core operational functions</a:t>
            </a:r>
          </a:p>
        </p:txBody>
      </p:sp>
      <p:sp>
        <p:nvSpPr>
          <p:cNvPr id="11" name="Rectangle: Rounded Corners 10">
            <a:extLst>
              <a:ext uri="{FF2B5EF4-FFF2-40B4-BE49-F238E27FC236}">
                <a16:creationId xmlns:a16="http://schemas.microsoft.com/office/drawing/2014/main" id="{327A7A00-2BAE-41B9-8B22-C029756C4344}"/>
              </a:ext>
            </a:extLst>
          </p:cNvPr>
          <p:cNvSpPr/>
          <p:nvPr/>
        </p:nvSpPr>
        <p:spPr>
          <a:xfrm>
            <a:off x="1321817" y="6942324"/>
            <a:ext cx="4572000" cy="914400"/>
          </a:xfrm>
          <a:prstGeom prst="roundRect">
            <a:avLst/>
          </a:prstGeom>
          <a:solidFill>
            <a:srgbClr val="FCD606"/>
          </a:solidFill>
          <a:ln>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000" b="1">
                <a:solidFill>
                  <a:prstClr val="black"/>
                </a:solidFill>
                <a:latin typeface="Calibri" panose="020F0502020204030204"/>
              </a:rPr>
              <a:t>Instructional Leadership</a:t>
            </a:r>
          </a:p>
          <a:p>
            <a:pPr algn="ctr" defTabSz="1371600"/>
            <a:r>
              <a:rPr lang="en-US" sz="2000">
                <a:solidFill>
                  <a:prstClr val="black"/>
                </a:solidFill>
                <a:latin typeface="Calibri" panose="020F0502020204030204"/>
              </a:rPr>
              <a:t>3.3 (out of 5) - Score on the presence &amp; quality of instructional leadership</a:t>
            </a:r>
          </a:p>
        </p:txBody>
      </p:sp>
      <p:sp>
        <p:nvSpPr>
          <p:cNvPr id="12" name="Rectangle: Rounded Corners 11">
            <a:extLst>
              <a:ext uri="{FF2B5EF4-FFF2-40B4-BE49-F238E27FC236}">
                <a16:creationId xmlns:a16="http://schemas.microsoft.com/office/drawing/2014/main" id="{8D5BCA4E-DEA8-442C-96E6-643751ACC20E}"/>
              </a:ext>
            </a:extLst>
          </p:cNvPr>
          <p:cNvSpPr/>
          <p:nvPr/>
        </p:nvSpPr>
        <p:spPr>
          <a:xfrm>
            <a:off x="1321817" y="7924706"/>
            <a:ext cx="4572000" cy="914400"/>
          </a:xfrm>
          <a:prstGeom prst="roundRect">
            <a:avLst/>
          </a:prstGeom>
          <a:solidFill>
            <a:srgbClr val="FCD606"/>
          </a:solidFill>
          <a:ln>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000" b="1">
                <a:solidFill>
                  <a:prstClr val="black"/>
                </a:solidFill>
                <a:latin typeface="Calibri" panose="020F0502020204030204"/>
              </a:rPr>
              <a:t>School Knowledge </a:t>
            </a:r>
          </a:p>
          <a:p>
            <a:pPr algn="ctr" defTabSz="1371600"/>
            <a:r>
              <a:rPr lang="en-US" sz="2000">
                <a:solidFill>
                  <a:prstClr val="black"/>
                </a:solidFill>
                <a:latin typeface="Calibri" panose="020F0502020204030204"/>
              </a:rPr>
              <a:t>3.6 (out of 5) – Score on principals’ familiarity with the school</a:t>
            </a:r>
          </a:p>
        </p:txBody>
      </p:sp>
      <p:sp>
        <p:nvSpPr>
          <p:cNvPr id="13" name="Rectangle: Rounded Corners 12">
            <a:extLst>
              <a:ext uri="{FF2B5EF4-FFF2-40B4-BE49-F238E27FC236}">
                <a16:creationId xmlns:a16="http://schemas.microsoft.com/office/drawing/2014/main" id="{3E76CDB7-64DC-4E8F-897E-809DC3A5D5F9}"/>
              </a:ext>
            </a:extLst>
          </p:cNvPr>
          <p:cNvSpPr/>
          <p:nvPr/>
        </p:nvSpPr>
        <p:spPr>
          <a:xfrm>
            <a:off x="1313072" y="8923922"/>
            <a:ext cx="4572000" cy="91440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000" b="1">
                <a:solidFill>
                  <a:prstClr val="black"/>
                </a:solidFill>
                <a:latin typeface="Calibri" panose="020F0502020204030204"/>
              </a:rPr>
              <a:t>Management Skills</a:t>
            </a:r>
          </a:p>
          <a:p>
            <a:pPr algn="ctr" defTabSz="1371600"/>
            <a:r>
              <a:rPr lang="en-US" sz="2000">
                <a:solidFill>
                  <a:prstClr val="black"/>
                </a:solidFill>
                <a:latin typeface="Calibri" panose="020F0502020204030204"/>
              </a:rPr>
              <a:t>4.3 (out of 5) – Score on the quality of principals’ managerial skills </a:t>
            </a:r>
          </a:p>
        </p:txBody>
      </p:sp>
      <p:sp>
        <p:nvSpPr>
          <p:cNvPr id="14" name="Rectangle: Rounded Corners 13">
            <a:extLst>
              <a:ext uri="{FF2B5EF4-FFF2-40B4-BE49-F238E27FC236}">
                <a16:creationId xmlns:a16="http://schemas.microsoft.com/office/drawing/2014/main" id="{0B433023-DD97-45E3-85EB-9D897A8A9D25}"/>
              </a:ext>
            </a:extLst>
          </p:cNvPr>
          <p:cNvSpPr/>
          <p:nvPr/>
        </p:nvSpPr>
        <p:spPr>
          <a:xfrm>
            <a:off x="12356499" y="1981340"/>
            <a:ext cx="4572000" cy="9144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000" b="1">
                <a:solidFill>
                  <a:prstClr val="black"/>
                </a:solidFill>
                <a:latin typeface="Calibri" panose="020F0502020204030204"/>
              </a:rPr>
              <a:t>Readiness for Learning</a:t>
            </a:r>
          </a:p>
          <a:p>
            <a:pPr algn="ctr" defTabSz="1371600"/>
            <a:r>
              <a:rPr lang="en-US" sz="2000">
                <a:solidFill>
                  <a:prstClr val="black"/>
                </a:solidFill>
                <a:latin typeface="Calibri" panose="020F0502020204030204"/>
              </a:rPr>
              <a:t>53% of children have basic skills to succeed in primary </a:t>
            </a:r>
          </a:p>
        </p:txBody>
      </p:sp>
      <p:sp>
        <p:nvSpPr>
          <p:cNvPr id="15" name="Rectangle: Rounded Corners 14">
            <a:extLst>
              <a:ext uri="{FF2B5EF4-FFF2-40B4-BE49-F238E27FC236}">
                <a16:creationId xmlns:a16="http://schemas.microsoft.com/office/drawing/2014/main" id="{4602AE13-651A-46D2-A376-347BD1AA0DDD}"/>
              </a:ext>
            </a:extLst>
          </p:cNvPr>
          <p:cNvSpPr/>
          <p:nvPr/>
        </p:nvSpPr>
        <p:spPr>
          <a:xfrm>
            <a:off x="12360248" y="3000839"/>
            <a:ext cx="4572000" cy="91440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000" b="1">
                <a:solidFill>
                  <a:prstClr val="black"/>
                </a:solidFill>
                <a:latin typeface="Calibri" panose="020F0502020204030204"/>
              </a:rPr>
              <a:t>Student Attendance</a:t>
            </a:r>
          </a:p>
          <a:p>
            <a:pPr algn="ctr" defTabSz="1371600"/>
            <a:r>
              <a:rPr lang="en-US" sz="2000">
                <a:solidFill>
                  <a:prstClr val="black"/>
                </a:solidFill>
                <a:latin typeface="Calibri" panose="020F0502020204030204"/>
              </a:rPr>
              <a:t>93% of students are present during unannounced visit</a:t>
            </a:r>
          </a:p>
        </p:txBody>
      </p:sp>
      <p:sp>
        <p:nvSpPr>
          <p:cNvPr id="16" name="Rectangle: Rounded Corners 15">
            <a:extLst>
              <a:ext uri="{FF2B5EF4-FFF2-40B4-BE49-F238E27FC236}">
                <a16:creationId xmlns:a16="http://schemas.microsoft.com/office/drawing/2014/main" id="{BEDD62B0-33B1-4BB9-B5D8-6E849949C8FC}"/>
              </a:ext>
            </a:extLst>
          </p:cNvPr>
          <p:cNvSpPr/>
          <p:nvPr/>
        </p:nvSpPr>
        <p:spPr>
          <a:xfrm>
            <a:off x="12360248" y="6327572"/>
            <a:ext cx="4572000" cy="91440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000" b="1">
                <a:solidFill>
                  <a:prstClr val="black"/>
                </a:solidFill>
                <a:latin typeface="Calibri" panose="020F0502020204030204"/>
              </a:rPr>
              <a:t>Basic Inputs</a:t>
            </a:r>
          </a:p>
          <a:p>
            <a:pPr algn="ctr" defTabSz="1371600"/>
            <a:r>
              <a:rPr lang="en-US" sz="2000">
                <a:solidFill>
                  <a:prstClr val="black"/>
                </a:solidFill>
                <a:latin typeface="Calibri" panose="020F0502020204030204"/>
              </a:rPr>
              <a:t>4.1 – Average basic inputs (out of 5) found in the typical school</a:t>
            </a:r>
          </a:p>
        </p:txBody>
      </p:sp>
      <p:sp>
        <p:nvSpPr>
          <p:cNvPr id="17" name="Rectangle: Rounded Corners 16">
            <a:extLst>
              <a:ext uri="{FF2B5EF4-FFF2-40B4-BE49-F238E27FC236}">
                <a16:creationId xmlns:a16="http://schemas.microsoft.com/office/drawing/2014/main" id="{87E677E3-6E89-4F46-8283-9371014ACCE5}"/>
              </a:ext>
            </a:extLst>
          </p:cNvPr>
          <p:cNvSpPr/>
          <p:nvPr/>
        </p:nvSpPr>
        <p:spPr>
          <a:xfrm>
            <a:off x="12360248" y="7342869"/>
            <a:ext cx="4572000" cy="914400"/>
          </a:xfrm>
          <a:prstGeom prst="roundRect">
            <a:avLst/>
          </a:prstGeom>
          <a:solidFill>
            <a:srgbClr val="FCD606"/>
          </a:solidFill>
          <a:ln>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000" b="1">
                <a:solidFill>
                  <a:prstClr val="black"/>
                </a:solidFill>
                <a:latin typeface="Calibri" panose="020F0502020204030204"/>
              </a:rPr>
              <a:t>Basic Infrastructure</a:t>
            </a:r>
          </a:p>
          <a:p>
            <a:pPr algn="ctr" defTabSz="1371600"/>
            <a:r>
              <a:rPr lang="en-US" sz="2000">
                <a:solidFill>
                  <a:prstClr val="black"/>
                </a:solidFill>
                <a:latin typeface="Calibri" panose="020F0502020204030204"/>
              </a:rPr>
              <a:t>3.7 – Average basic infrastructure (out of 5) found in the typical school</a:t>
            </a:r>
          </a:p>
        </p:txBody>
      </p:sp>
      <p:sp>
        <p:nvSpPr>
          <p:cNvPr id="18" name="Rectangle: Rounded Corners 17">
            <a:extLst>
              <a:ext uri="{FF2B5EF4-FFF2-40B4-BE49-F238E27FC236}">
                <a16:creationId xmlns:a16="http://schemas.microsoft.com/office/drawing/2014/main" id="{FF04D895-2212-4D20-AFE3-802AE0ADD3BF}"/>
              </a:ext>
            </a:extLst>
          </p:cNvPr>
          <p:cNvSpPr/>
          <p:nvPr/>
        </p:nvSpPr>
        <p:spPr>
          <a:xfrm>
            <a:off x="1321817" y="1981340"/>
            <a:ext cx="4572000" cy="9144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000" b="1">
                <a:solidFill>
                  <a:prstClr val="black"/>
                </a:solidFill>
                <a:latin typeface="Calibri" panose="020F0502020204030204"/>
              </a:rPr>
              <a:t>Content Knowledge </a:t>
            </a:r>
          </a:p>
          <a:p>
            <a:pPr algn="ctr" defTabSz="1371600"/>
            <a:r>
              <a:rPr lang="en-US" sz="2000">
                <a:solidFill>
                  <a:prstClr val="black"/>
                </a:solidFill>
                <a:latin typeface="Calibri" panose="020F0502020204030204"/>
              </a:rPr>
              <a:t>39% of teachers are proficient in the content they teach</a:t>
            </a:r>
          </a:p>
        </p:txBody>
      </p:sp>
      <p:sp>
        <p:nvSpPr>
          <p:cNvPr id="19" name="Rectangle: Rounded Corners 18">
            <a:extLst>
              <a:ext uri="{FF2B5EF4-FFF2-40B4-BE49-F238E27FC236}">
                <a16:creationId xmlns:a16="http://schemas.microsoft.com/office/drawing/2014/main" id="{7B06A48F-18B2-45DC-8A0F-CBC5F60EDE5C}"/>
              </a:ext>
            </a:extLst>
          </p:cNvPr>
          <p:cNvSpPr/>
          <p:nvPr/>
        </p:nvSpPr>
        <p:spPr>
          <a:xfrm>
            <a:off x="1352006" y="2981000"/>
            <a:ext cx="4572000" cy="914400"/>
          </a:xfrm>
          <a:prstGeom prst="roundRect">
            <a:avLst/>
          </a:prstGeom>
          <a:solidFill>
            <a:srgbClr val="FF0000"/>
          </a:solidFill>
          <a:ln>
            <a:solidFill>
              <a:srgbClr val="DD66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000" b="1">
                <a:solidFill>
                  <a:prstClr val="black"/>
                </a:solidFill>
                <a:latin typeface="Calibri" panose="020F0502020204030204"/>
              </a:rPr>
              <a:t>Pedagogical Practices</a:t>
            </a:r>
          </a:p>
          <a:p>
            <a:pPr algn="ctr" defTabSz="1371600"/>
            <a:r>
              <a:rPr lang="en-US" sz="2000">
                <a:solidFill>
                  <a:prstClr val="black"/>
                </a:solidFill>
                <a:latin typeface="Calibri" panose="020F0502020204030204"/>
              </a:rPr>
              <a:t>34% of teachers have satisfactory pedagogical skills</a:t>
            </a:r>
          </a:p>
        </p:txBody>
      </p:sp>
      <p:sp>
        <p:nvSpPr>
          <p:cNvPr id="20" name="Rectangle: Rounded Corners 19">
            <a:extLst>
              <a:ext uri="{FF2B5EF4-FFF2-40B4-BE49-F238E27FC236}">
                <a16:creationId xmlns:a16="http://schemas.microsoft.com/office/drawing/2014/main" id="{52789571-98FA-432F-A355-127108D4EEBD}"/>
              </a:ext>
            </a:extLst>
          </p:cNvPr>
          <p:cNvSpPr/>
          <p:nvPr/>
        </p:nvSpPr>
        <p:spPr>
          <a:xfrm>
            <a:off x="1352006" y="3959210"/>
            <a:ext cx="4572000" cy="91440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000" b="1">
                <a:solidFill>
                  <a:prstClr val="black"/>
                </a:solidFill>
                <a:latin typeface="Calibri" panose="020F0502020204030204"/>
              </a:rPr>
              <a:t>Teacher Presence</a:t>
            </a:r>
          </a:p>
          <a:p>
            <a:pPr algn="ctr" defTabSz="1371600"/>
            <a:r>
              <a:rPr lang="en-US" sz="2000">
                <a:solidFill>
                  <a:prstClr val="black"/>
                </a:solidFill>
                <a:latin typeface="Calibri" panose="020F0502020204030204"/>
              </a:rPr>
              <a:t>91% of teachers are present during unannounced visit</a:t>
            </a:r>
          </a:p>
        </p:txBody>
      </p:sp>
      <p:sp>
        <p:nvSpPr>
          <p:cNvPr id="21" name="Flowchart: Connector 20">
            <a:extLst>
              <a:ext uri="{FF2B5EF4-FFF2-40B4-BE49-F238E27FC236}">
                <a16:creationId xmlns:a16="http://schemas.microsoft.com/office/drawing/2014/main" id="{15716982-0936-40C1-97C2-472FD302E6BB}"/>
              </a:ext>
            </a:extLst>
          </p:cNvPr>
          <p:cNvSpPr/>
          <p:nvPr/>
        </p:nvSpPr>
        <p:spPr>
          <a:xfrm>
            <a:off x="7680959" y="3680460"/>
            <a:ext cx="2926080" cy="292608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801" b="1">
                <a:solidFill>
                  <a:prstClr val="black"/>
                </a:solidFill>
                <a:latin typeface="Calibri" panose="020F0502020204030204"/>
              </a:rPr>
              <a:t>Learning Poverty</a:t>
            </a:r>
          </a:p>
          <a:p>
            <a:pPr algn="ctr" defTabSz="1371600"/>
            <a:endParaRPr lang="en-US" sz="2801" b="1">
              <a:solidFill>
                <a:prstClr val="black"/>
              </a:solidFill>
              <a:latin typeface="Calibri" panose="020F0502020204030204"/>
            </a:endParaRPr>
          </a:p>
          <a:p>
            <a:pPr algn="ctr" defTabSz="1371600"/>
            <a:r>
              <a:rPr lang="en-US" sz="2801" b="1">
                <a:solidFill>
                  <a:prstClr val="black"/>
                </a:solidFill>
                <a:latin typeface="Calibri" panose="020F0502020204030204"/>
              </a:rPr>
              <a:t>56%</a:t>
            </a:r>
          </a:p>
        </p:txBody>
      </p:sp>
      <p:sp>
        <p:nvSpPr>
          <p:cNvPr id="22" name="TextBox 21">
            <a:extLst>
              <a:ext uri="{FF2B5EF4-FFF2-40B4-BE49-F238E27FC236}">
                <a16:creationId xmlns:a16="http://schemas.microsoft.com/office/drawing/2014/main" id="{AA939533-A4FB-4ED7-8C27-988993ABC9BA}"/>
              </a:ext>
            </a:extLst>
          </p:cNvPr>
          <p:cNvSpPr txBox="1"/>
          <p:nvPr/>
        </p:nvSpPr>
        <p:spPr>
          <a:xfrm>
            <a:off x="13095002" y="5399960"/>
            <a:ext cx="3094991" cy="461665"/>
          </a:xfrm>
          <a:prstGeom prst="rect">
            <a:avLst/>
          </a:prstGeom>
          <a:noFill/>
        </p:spPr>
        <p:txBody>
          <a:bodyPr wrap="square" rtlCol="0">
            <a:spAutoFit/>
          </a:bodyPr>
          <a:lstStyle/>
          <a:p>
            <a:pPr algn="ctr" defTabSz="1371600"/>
            <a:r>
              <a:rPr lang="en-US" sz="2400" b="1">
                <a:solidFill>
                  <a:prstClr val="black"/>
                </a:solidFill>
                <a:latin typeface="Calibri" panose="020F0502020204030204"/>
              </a:rPr>
              <a:t>Inputs &amp; Infrastructure</a:t>
            </a:r>
          </a:p>
        </p:txBody>
      </p:sp>
      <p:sp>
        <p:nvSpPr>
          <p:cNvPr id="23" name="TextBox 22">
            <a:extLst>
              <a:ext uri="{FF2B5EF4-FFF2-40B4-BE49-F238E27FC236}">
                <a16:creationId xmlns:a16="http://schemas.microsoft.com/office/drawing/2014/main" id="{102DA020-5194-44C7-9691-483FD725520B}"/>
              </a:ext>
            </a:extLst>
          </p:cNvPr>
          <p:cNvSpPr txBox="1"/>
          <p:nvPr/>
        </p:nvSpPr>
        <p:spPr>
          <a:xfrm>
            <a:off x="13233890" y="1469629"/>
            <a:ext cx="2817216" cy="461665"/>
          </a:xfrm>
          <a:prstGeom prst="rect">
            <a:avLst/>
          </a:prstGeom>
          <a:noFill/>
        </p:spPr>
        <p:txBody>
          <a:bodyPr wrap="square" rtlCol="0">
            <a:spAutoFit/>
          </a:bodyPr>
          <a:lstStyle/>
          <a:p>
            <a:pPr algn="ctr" defTabSz="1371600"/>
            <a:r>
              <a:rPr lang="en-US" sz="2400" b="1">
                <a:solidFill>
                  <a:prstClr val="black"/>
                </a:solidFill>
                <a:latin typeface="Calibri" panose="020F0502020204030204"/>
              </a:rPr>
              <a:t>Learners</a:t>
            </a:r>
            <a:endParaRPr lang="en-US" sz="2000" b="1">
              <a:solidFill>
                <a:prstClr val="black"/>
              </a:solidFill>
              <a:latin typeface="Calibri" panose="020F0502020204030204"/>
            </a:endParaRPr>
          </a:p>
        </p:txBody>
      </p:sp>
      <p:sp>
        <p:nvSpPr>
          <p:cNvPr id="24" name="TextBox 23">
            <a:extLst>
              <a:ext uri="{FF2B5EF4-FFF2-40B4-BE49-F238E27FC236}">
                <a16:creationId xmlns:a16="http://schemas.microsoft.com/office/drawing/2014/main" id="{E2A7E119-BB37-40B5-BDE7-80C53AFB1FAC}"/>
              </a:ext>
            </a:extLst>
          </p:cNvPr>
          <p:cNvSpPr txBox="1"/>
          <p:nvPr/>
        </p:nvSpPr>
        <p:spPr>
          <a:xfrm>
            <a:off x="2190464" y="1469629"/>
            <a:ext cx="2817216" cy="461665"/>
          </a:xfrm>
          <a:prstGeom prst="rect">
            <a:avLst/>
          </a:prstGeom>
          <a:noFill/>
        </p:spPr>
        <p:txBody>
          <a:bodyPr wrap="square" rtlCol="0">
            <a:spAutoFit/>
          </a:bodyPr>
          <a:lstStyle/>
          <a:p>
            <a:pPr algn="ctr" defTabSz="1371600"/>
            <a:r>
              <a:rPr lang="en-US" sz="2400" b="1">
                <a:solidFill>
                  <a:prstClr val="black"/>
                </a:solidFill>
                <a:latin typeface="Calibri" panose="020F0502020204030204"/>
              </a:rPr>
              <a:t>Teaching</a:t>
            </a:r>
          </a:p>
        </p:txBody>
      </p:sp>
      <p:sp>
        <p:nvSpPr>
          <p:cNvPr id="25" name="TextBox 24">
            <a:extLst>
              <a:ext uri="{FF2B5EF4-FFF2-40B4-BE49-F238E27FC236}">
                <a16:creationId xmlns:a16="http://schemas.microsoft.com/office/drawing/2014/main" id="{CCA2F4FB-D18B-47FF-A39D-4067CD9B1F57}"/>
              </a:ext>
            </a:extLst>
          </p:cNvPr>
          <p:cNvSpPr txBox="1"/>
          <p:nvPr/>
        </p:nvSpPr>
        <p:spPr>
          <a:xfrm>
            <a:off x="2190464" y="5143501"/>
            <a:ext cx="2817216" cy="461665"/>
          </a:xfrm>
          <a:prstGeom prst="rect">
            <a:avLst/>
          </a:prstGeom>
          <a:noFill/>
        </p:spPr>
        <p:txBody>
          <a:bodyPr wrap="square" rtlCol="0">
            <a:spAutoFit/>
          </a:bodyPr>
          <a:lstStyle/>
          <a:p>
            <a:pPr algn="ctr" defTabSz="1371600"/>
            <a:r>
              <a:rPr lang="en-US" sz="2400" b="1">
                <a:solidFill>
                  <a:prstClr val="black"/>
                </a:solidFill>
                <a:latin typeface="Calibri" panose="020F0502020204030204"/>
              </a:rPr>
              <a:t>School Management</a:t>
            </a:r>
          </a:p>
        </p:txBody>
      </p:sp>
      <p:sp>
        <p:nvSpPr>
          <p:cNvPr id="2" name="Rectangle 1">
            <a:extLst>
              <a:ext uri="{FF2B5EF4-FFF2-40B4-BE49-F238E27FC236}">
                <a16:creationId xmlns:a16="http://schemas.microsoft.com/office/drawing/2014/main" id="{373461FB-4216-4310-B239-DA96AA8E49CD}"/>
              </a:ext>
            </a:extLst>
          </p:cNvPr>
          <p:cNvSpPr/>
          <p:nvPr/>
        </p:nvSpPr>
        <p:spPr>
          <a:xfrm>
            <a:off x="1059543" y="1907837"/>
            <a:ext cx="5152572" cy="20513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a:solidFill>
                <a:prstClr val="black"/>
              </a:solidFill>
              <a:latin typeface="Calibri" panose="020F0502020204030204"/>
            </a:endParaRPr>
          </a:p>
        </p:txBody>
      </p:sp>
      <p:sp>
        <p:nvSpPr>
          <p:cNvPr id="5" name="Rectangle 1">
            <a:extLst>
              <a:ext uri="{FF2B5EF4-FFF2-40B4-BE49-F238E27FC236}">
                <a16:creationId xmlns:a16="http://schemas.microsoft.com/office/drawing/2014/main" id="{9C476568-38D8-47B3-AA6D-3BA6CD6495B0}"/>
              </a:ext>
            </a:extLst>
          </p:cNvPr>
          <p:cNvSpPr/>
          <p:nvPr/>
        </p:nvSpPr>
        <p:spPr>
          <a:xfrm>
            <a:off x="12144995" y="1839854"/>
            <a:ext cx="5083463" cy="11609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a:solidFill>
                <a:prstClr val="black"/>
              </a:solidFill>
              <a:latin typeface="Calibri" panose="020F0502020204030204"/>
            </a:endParaRPr>
          </a:p>
        </p:txBody>
      </p:sp>
      <p:sp>
        <p:nvSpPr>
          <p:cNvPr id="29" name="object 3">
            <a:extLst>
              <a:ext uri="{FF2B5EF4-FFF2-40B4-BE49-F238E27FC236}">
                <a16:creationId xmlns:a16="http://schemas.microsoft.com/office/drawing/2014/main" id="{410F6A87-4F9B-4E07-9361-629782AF30D1}"/>
              </a:ext>
            </a:extLst>
          </p:cNvPr>
          <p:cNvSpPr txBox="1">
            <a:spLocks noGrp="1"/>
          </p:cNvSpPr>
          <p:nvPr>
            <p:ph type="title"/>
          </p:nvPr>
        </p:nvSpPr>
        <p:spPr>
          <a:xfrm>
            <a:off x="674785" y="316846"/>
            <a:ext cx="16938434" cy="665119"/>
          </a:xfrm>
          <a:prstGeom prst="rect">
            <a:avLst/>
          </a:prstGeom>
        </p:spPr>
        <p:txBody>
          <a:bodyPr vert="horz" wrap="square" lIns="0" tIns="3176" rIns="0" bIns="0" rtlCol="0" anchor="ctr">
            <a:spAutoFit/>
          </a:bodyPr>
          <a:lstStyle/>
          <a:p>
            <a:pPr marL="12701" marR="5081" algn="ctr">
              <a:lnSpc>
                <a:spcPct val="101200"/>
              </a:lnSpc>
              <a:spcBef>
                <a:spcPts val="26"/>
              </a:spcBef>
            </a:pPr>
            <a:r>
              <a:rPr lang="en-US" sz="4400" b="1" spc="185">
                <a:solidFill>
                  <a:srgbClr val="122D7D"/>
                </a:solidFill>
                <a:latin typeface="Charter Roman"/>
                <a:cs typeface="Tahoma"/>
              </a:rPr>
              <a:t>Peru case - Shining light on learning and its drivers</a:t>
            </a:r>
          </a:p>
        </p:txBody>
      </p:sp>
      <p:sp>
        <p:nvSpPr>
          <p:cNvPr id="35" name="Rectangle: Rounded Corners 34">
            <a:extLst>
              <a:ext uri="{FF2B5EF4-FFF2-40B4-BE49-F238E27FC236}">
                <a16:creationId xmlns:a16="http://schemas.microsoft.com/office/drawing/2014/main" id="{6E40B3F9-19C5-4CED-B376-F2D3BA8EA175}"/>
              </a:ext>
            </a:extLst>
          </p:cNvPr>
          <p:cNvSpPr/>
          <p:nvPr/>
        </p:nvSpPr>
        <p:spPr>
          <a:xfrm>
            <a:off x="7395412" y="1907834"/>
            <a:ext cx="3721769" cy="180049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a:solidFill>
                <a:prstClr val="white"/>
              </a:solidFill>
              <a:latin typeface="Calibri" panose="020F0502020204030204"/>
            </a:endParaRPr>
          </a:p>
        </p:txBody>
      </p:sp>
      <p:sp>
        <p:nvSpPr>
          <p:cNvPr id="36" name="TextBox 35">
            <a:extLst>
              <a:ext uri="{FF2B5EF4-FFF2-40B4-BE49-F238E27FC236}">
                <a16:creationId xmlns:a16="http://schemas.microsoft.com/office/drawing/2014/main" id="{00A4C959-3703-4F84-8FB6-4A835CCBF993}"/>
              </a:ext>
            </a:extLst>
          </p:cNvPr>
          <p:cNvSpPr txBox="1"/>
          <p:nvPr/>
        </p:nvSpPr>
        <p:spPr>
          <a:xfrm>
            <a:off x="7492780" y="1980711"/>
            <a:ext cx="3678068" cy="1477328"/>
          </a:xfrm>
          <a:prstGeom prst="rect">
            <a:avLst/>
          </a:prstGeom>
          <a:noFill/>
        </p:spPr>
        <p:txBody>
          <a:bodyPr wrap="square" rtlCol="0">
            <a:spAutoFit/>
          </a:bodyPr>
          <a:lstStyle/>
          <a:p>
            <a:pPr defTabSz="1371600"/>
            <a:r>
              <a:rPr lang="en-US">
                <a:solidFill>
                  <a:prstClr val="black"/>
                </a:solidFill>
                <a:latin typeface="Calibri" panose="020F0502020204030204"/>
              </a:rPr>
              <a:t>Teacher skills (measured by direct observation and content assessment) and early capacity for learning (measured by direct assessment) stand out as the biggest problems</a:t>
            </a:r>
          </a:p>
        </p:txBody>
      </p:sp>
      <p:cxnSp>
        <p:nvCxnSpPr>
          <p:cNvPr id="38" name="Straight Connector 37">
            <a:extLst>
              <a:ext uri="{FF2B5EF4-FFF2-40B4-BE49-F238E27FC236}">
                <a16:creationId xmlns:a16="http://schemas.microsoft.com/office/drawing/2014/main" id="{8134232C-4A0F-4D95-87CE-91D18E7BD0E8}"/>
              </a:ext>
            </a:extLst>
          </p:cNvPr>
          <p:cNvCxnSpPr/>
          <p:nvPr/>
        </p:nvCxnSpPr>
        <p:spPr>
          <a:xfrm flipH="1">
            <a:off x="6212115" y="2277980"/>
            <a:ext cx="118329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C3E862D-EA66-4EED-81DD-B5A07404AF82}"/>
              </a:ext>
            </a:extLst>
          </p:cNvPr>
          <p:cNvCxnSpPr>
            <a:cxnSpLocks/>
          </p:cNvCxnSpPr>
          <p:nvPr/>
        </p:nvCxnSpPr>
        <p:spPr>
          <a:xfrm flipH="1">
            <a:off x="11117181" y="2277980"/>
            <a:ext cx="102781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tangle 1">
            <a:extLst>
              <a:ext uri="{FF2B5EF4-FFF2-40B4-BE49-F238E27FC236}">
                <a16:creationId xmlns:a16="http://schemas.microsoft.com/office/drawing/2014/main" id="{22A413D9-B650-435B-9DF0-738E7FCBF7CA}"/>
              </a:ext>
            </a:extLst>
          </p:cNvPr>
          <p:cNvSpPr/>
          <p:nvPr/>
        </p:nvSpPr>
        <p:spPr>
          <a:xfrm>
            <a:off x="12144995" y="7241972"/>
            <a:ext cx="5083463" cy="1160987"/>
          </a:xfrm>
          <a:prstGeom prst="rect">
            <a:avLst/>
          </a:prstGeom>
          <a:noFill/>
          <a:ln w="57150">
            <a:solidFill>
              <a:srgbClr val="FCD6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a:solidFill>
                <a:prstClr val="black"/>
              </a:solidFill>
              <a:latin typeface="Calibri" panose="020F0502020204030204"/>
            </a:endParaRPr>
          </a:p>
        </p:txBody>
      </p:sp>
      <p:sp>
        <p:nvSpPr>
          <p:cNvPr id="49" name="Flowchart: Alternate Process 48">
            <a:extLst>
              <a:ext uri="{FF2B5EF4-FFF2-40B4-BE49-F238E27FC236}">
                <a16:creationId xmlns:a16="http://schemas.microsoft.com/office/drawing/2014/main" id="{31BF4542-A85A-4FA8-B63D-EF101765155C}"/>
              </a:ext>
            </a:extLst>
          </p:cNvPr>
          <p:cNvSpPr/>
          <p:nvPr/>
        </p:nvSpPr>
        <p:spPr>
          <a:xfrm>
            <a:off x="9276702" y="6942325"/>
            <a:ext cx="2679405" cy="1896782"/>
          </a:xfrm>
          <a:prstGeom prst="flowChartAlternateProcess">
            <a:avLst/>
          </a:prstGeom>
          <a:noFill/>
          <a:ln w="57150">
            <a:solidFill>
              <a:srgbClr val="FCD6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a:solidFill>
                <a:prstClr val="white"/>
              </a:solidFill>
              <a:latin typeface="Calibri" panose="020F0502020204030204"/>
            </a:endParaRPr>
          </a:p>
        </p:txBody>
      </p:sp>
      <p:cxnSp>
        <p:nvCxnSpPr>
          <p:cNvPr id="50" name="Straight Connector 49">
            <a:extLst>
              <a:ext uri="{FF2B5EF4-FFF2-40B4-BE49-F238E27FC236}">
                <a16:creationId xmlns:a16="http://schemas.microsoft.com/office/drawing/2014/main" id="{DF424715-0F32-4338-847B-DE5A0DF90223}"/>
              </a:ext>
            </a:extLst>
          </p:cNvPr>
          <p:cNvCxnSpPr>
            <a:cxnSpLocks/>
          </p:cNvCxnSpPr>
          <p:nvPr/>
        </p:nvCxnSpPr>
        <p:spPr>
          <a:xfrm>
            <a:off x="11956107" y="7554860"/>
            <a:ext cx="188889" cy="0"/>
          </a:xfrm>
          <a:prstGeom prst="line">
            <a:avLst/>
          </a:prstGeom>
          <a:ln w="57150">
            <a:solidFill>
              <a:srgbClr val="FCD606"/>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1507D22-1A67-462A-A4F1-5DFACC7A2D49}"/>
              </a:ext>
            </a:extLst>
          </p:cNvPr>
          <p:cNvSpPr txBox="1"/>
          <p:nvPr/>
        </p:nvSpPr>
        <p:spPr>
          <a:xfrm>
            <a:off x="9342919" y="7187279"/>
            <a:ext cx="2556497" cy="1754326"/>
          </a:xfrm>
          <a:prstGeom prst="rect">
            <a:avLst/>
          </a:prstGeom>
          <a:noFill/>
        </p:spPr>
        <p:txBody>
          <a:bodyPr wrap="square" rtlCol="0">
            <a:spAutoFit/>
          </a:bodyPr>
          <a:lstStyle/>
          <a:p>
            <a:pPr defTabSz="1371600"/>
            <a:r>
              <a:rPr lang="en-US">
                <a:solidFill>
                  <a:prstClr val="black"/>
                </a:solidFill>
                <a:latin typeface="Calibri" panose="020F0502020204030204"/>
              </a:rPr>
              <a:t>Electricity (98%)</a:t>
            </a:r>
          </a:p>
          <a:p>
            <a:pPr defTabSz="1371600"/>
            <a:r>
              <a:rPr lang="en-US">
                <a:solidFill>
                  <a:prstClr val="black"/>
                </a:solidFill>
                <a:latin typeface="Calibri" panose="020F0502020204030204"/>
              </a:rPr>
              <a:t>Drinking water (91%)</a:t>
            </a:r>
          </a:p>
          <a:p>
            <a:pPr defTabSz="1371600"/>
            <a:r>
              <a:rPr lang="en-US">
                <a:solidFill>
                  <a:prstClr val="black"/>
                </a:solidFill>
                <a:latin typeface="Calibri" panose="020F0502020204030204"/>
              </a:rPr>
              <a:t>Functioning Toilet (68%)</a:t>
            </a:r>
          </a:p>
          <a:p>
            <a:pPr defTabSz="1371600"/>
            <a:r>
              <a:rPr lang="en-US">
                <a:solidFill>
                  <a:prstClr val="black"/>
                </a:solidFill>
                <a:latin typeface="Calibri" panose="020F0502020204030204"/>
              </a:rPr>
              <a:t>Accessibility (65%)</a:t>
            </a:r>
          </a:p>
          <a:p>
            <a:pPr defTabSz="1371600"/>
            <a:r>
              <a:rPr lang="en-US">
                <a:solidFill>
                  <a:prstClr val="black"/>
                </a:solidFill>
                <a:latin typeface="Calibri" panose="020F0502020204030204"/>
              </a:rPr>
              <a:t>Internet (54%)</a:t>
            </a:r>
          </a:p>
          <a:p>
            <a:pPr defTabSz="1371600"/>
            <a:endParaRPr lang="en-US">
              <a:solidFill>
                <a:prstClr val="black"/>
              </a:solidFill>
              <a:latin typeface="Calibri" panose="020F0502020204030204"/>
            </a:endParaRPr>
          </a:p>
        </p:txBody>
      </p:sp>
      <p:pic>
        <p:nvPicPr>
          <p:cNvPr id="37" name="Picture 36">
            <a:extLst>
              <a:ext uri="{FF2B5EF4-FFF2-40B4-BE49-F238E27FC236}">
                <a16:creationId xmlns:a16="http://schemas.microsoft.com/office/drawing/2014/main" id="{342F5717-C9BA-4D1F-8DE0-3E9CB898F10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005" y="9225703"/>
            <a:ext cx="18316004" cy="1048148"/>
          </a:xfrm>
          <a:prstGeom prst="rect">
            <a:avLst/>
          </a:prstGeom>
          <a:noFill/>
        </p:spPr>
      </p:pic>
      <p:pic>
        <p:nvPicPr>
          <p:cNvPr id="40" name="Picture 39" descr="Shape&#10;&#10;Description automatically generated">
            <a:extLst>
              <a:ext uri="{FF2B5EF4-FFF2-40B4-BE49-F238E27FC236}">
                <a16:creationId xmlns:a16="http://schemas.microsoft.com/office/drawing/2014/main" id="{7998840D-82BD-4FB2-9223-0AD9A3CD1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81" y="258293"/>
            <a:ext cx="1182226" cy="788150"/>
          </a:xfrm>
          <a:prstGeom prst="rect">
            <a:avLst/>
          </a:prstGeom>
        </p:spPr>
      </p:pic>
    </p:spTree>
    <p:extLst>
      <p:ext uri="{BB962C8B-B14F-4D97-AF65-F5344CB8AC3E}">
        <p14:creationId xmlns:p14="http://schemas.microsoft.com/office/powerpoint/2010/main" val="211510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5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4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5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35" grpId="0" animBg="1"/>
      <p:bldP spid="35" grpId="1" animBg="1"/>
      <p:bldP spid="36" grpId="0"/>
      <p:bldP spid="36" grpId="1"/>
      <p:bldP spid="43" grpId="0" animBg="1"/>
      <p:bldP spid="43" grpId="1" animBg="1"/>
      <p:bldP spid="49" grpId="0" animBg="1"/>
      <p:bldP spid="49" grpId="1" animBg="1"/>
      <p:bldP spid="51" grpId="0"/>
      <p:bldP spid="51"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40B9D1C-8241-4FAF-A655-744C5EDA95E7}"/>
              </a:ext>
            </a:extLst>
          </p:cNvPr>
          <p:cNvSpPr/>
          <p:nvPr/>
        </p:nvSpPr>
        <p:spPr>
          <a:xfrm>
            <a:off x="1321817" y="5955254"/>
            <a:ext cx="4572000" cy="91440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000" b="1">
                <a:solidFill>
                  <a:prstClr val="black"/>
                </a:solidFill>
                <a:latin typeface="Calibri" panose="020F0502020204030204"/>
              </a:rPr>
              <a:t>Operational Management </a:t>
            </a:r>
          </a:p>
          <a:p>
            <a:pPr algn="ctr" defTabSz="1371600"/>
            <a:r>
              <a:rPr lang="en-US" sz="2000">
                <a:solidFill>
                  <a:prstClr val="black"/>
                </a:solidFill>
                <a:latin typeface="Calibri" panose="020F0502020204030204"/>
              </a:rPr>
              <a:t>4.3             4.3</a:t>
            </a:r>
          </a:p>
        </p:txBody>
      </p:sp>
      <p:sp>
        <p:nvSpPr>
          <p:cNvPr id="11" name="Rectangle: Rounded Corners 10">
            <a:extLst>
              <a:ext uri="{FF2B5EF4-FFF2-40B4-BE49-F238E27FC236}">
                <a16:creationId xmlns:a16="http://schemas.microsoft.com/office/drawing/2014/main" id="{327A7A00-2BAE-41B9-8B22-C029756C4344}"/>
              </a:ext>
            </a:extLst>
          </p:cNvPr>
          <p:cNvSpPr/>
          <p:nvPr/>
        </p:nvSpPr>
        <p:spPr>
          <a:xfrm>
            <a:off x="1321817" y="6942324"/>
            <a:ext cx="4572000" cy="914400"/>
          </a:xfrm>
          <a:prstGeom prst="roundRect">
            <a:avLst/>
          </a:prstGeom>
          <a:solidFill>
            <a:srgbClr val="FCD606"/>
          </a:solidFill>
          <a:ln>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000" b="1">
                <a:solidFill>
                  <a:prstClr val="black"/>
                </a:solidFill>
                <a:latin typeface="Calibri" panose="020F0502020204030204"/>
              </a:rPr>
              <a:t>Instructional Leadership</a:t>
            </a:r>
          </a:p>
          <a:p>
            <a:pPr algn="ctr" defTabSz="1371600"/>
            <a:r>
              <a:rPr lang="en-US" sz="2000">
                <a:solidFill>
                  <a:prstClr val="black"/>
                </a:solidFill>
                <a:latin typeface="Calibri" panose="020F0502020204030204"/>
              </a:rPr>
              <a:t>3.3             3.1</a:t>
            </a:r>
          </a:p>
        </p:txBody>
      </p:sp>
      <p:sp>
        <p:nvSpPr>
          <p:cNvPr id="12" name="Rectangle: Rounded Corners 11">
            <a:extLst>
              <a:ext uri="{FF2B5EF4-FFF2-40B4-BE49-F238E27FC236}">
                <a16:creationId xmlns:a16="http://schemas.microsoft.com/office/drawing/2014/main" id="{8D5BCA4E-DEA8-442C-96E6-643751ACC20E}"/>
              </a:ext>
            </a:extLst>
          </p:cNvPr>
          <p:cNvSpPr/>
          <p:nvPr/>
        </p:nvSpPr>
        <p:spPr>
          <a:xfrm>
            <a:off x="1321817" y="7924706"/>
            <a:ext cx="4572000" cy="914400"/>
          </a:xfrm>
          <a:prstGeom prst="roundRect">
            <a:avLst/>
          </a:prstGeom>
          <a:solidFill>
            <a:srgbClr val="FCD606"/>
          </a:solidFill>
          <a:ln>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000" b="1">
                <a:solidFill>
                  <a:prstClr val="black"/>
                </a:solidFill>
                <a:latin typeface="Calibri" panose="020F0502020204030204"/>
              </a:rPr>
              <a:t>School Knowledge </a:t>
            </a:r>
          </a:p>
          <a:p>
            <a:pPr algn="ctr" defTabSz="1371600"/>
            <a:r>
              <a:rPr lang="en-US" sz="2000">
                <a:solidFill>
                  <a:prstClr val="black"/>
                </a:solidFill>
                <a:latin typeface="Calibri" panose="020F0502020204030204"/>
              </a:rPr>
              <a:t>3.6             3.8</a:t>
            </a:r>
          </a:p>
        </p:txBody>
      </p:sp>
      <p:sp>
        <p:nvSpPr>
          <p:cNvPr id="13" name="Rectangle: Rounded Corners 12">
            <a:extLst>
              <a:ext uri="{FF2B5EF4-FFF2-40B4-BE49-F238E27FC236}">
                <a16:creationId xmlns:a16="http://schemas.microsoft.com/office/drawing/2014/main" id="{3E76CDB7-64DC-4E8F-897E-809DC3A5D5F9}"/>
              </a:ext>
            </a:extLst>
          </p:cNvPr>
          <p:cNvSpPr/>
          <p:nvPr/>
        </p:nvSpPr>
        <p:spPr>
          <a:xfrm>
            <a:off x="1313072" y="8923922"/>
            <a:ext cx="4572000" cy="91440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000" b="1">
                <a:solidFill>
                  <a:prstClr val="black"/>
                </a:solidFill>
                <a:latin typeface="Calibri" panose="020F0502020204030204"/>
              </a:rPr>
              <a:t>Management Skills</a:t>
            </a:r>
          </a:p>
          <a:p>
            <a:pPr algn="ctr" defTabSz="1371600"/>
            <a:r>
              <a:rPr lang="en-US" sz="2000">
                <a:solidFill>
                  <a:prstClr val="black"/>
                </a:solidFill>
                <a:latin typeface="Calibri" panose="020F0502020204030204"/>
              </a:rPr>
              <a:t>4.3             4.2</a:t>
            </a:r>
          </a:p>
        </p:txBody>
      </p:sp>
      <p:sp>
        <p:nvSpPr>
          <p:cNvPr id="14" name="Rectangle: Rounded Corners 13">
            <a:extLst>
              <a:ext uri="{FF2B5EF4-FFF2-40B4-BE49-F238E27FC236}">
                <a16:creationId xmlns:a16="http://schemas.microsoft.com/office/drawing/2014/main" id="{0B433023-DD97-45E3-85EB-9D897A8A9D25}"/>
              </a:ext>
            </a:extLst>
          </p:cNvPr>
          <p:cNvSpPr/>
          <p:nvPr/>
        </p:nvSpPr>
        <p:spPr>
          <a:xfrm>
            <a:off x="12356499" y="1981340"/>
            <a:ext cx="4572000" cy="9144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000" b="1">
                <a:solidFill>
                  <a:prstClr val="black"/>
                </a:solidFill>
                <a:latin typeface="Calibri" panose="020F0502020204030204"/>
              </a:rPr>
              <a:t>Readiness for Learning</a:t>
            </a:r>
          </a:p>
          <a:p>
            <a:pPr algn="ctr" defTabSz="1371600"/>
            <a:r>
              <a:rPr lang="en-US" sz="2000">
                <a:solidFill>
                  <a:prstClr val="black"/>
                </a:solidFill>
                <a:latin typeface="Calibri" panose="020F0502020204030204"/>
              </a:rPr>
              <a:t>58%             28%</a:t>
            </a:r>
          </a:p>
        </p:txBody>
      </p:sp>
      <p:sp>
        <p:nvSpPr>
          <p:cNvPr id="15" name="Rectangle: Rounded Corners 14">
            <a:extLst>
              <a:ext uri="{FF2B5EF4-FFF2-40B4-BE49-F238E27FC236}">
                <a16:creationId xmlns:a16="http://schemas.microsoft.com/office/drawing/2014/main" id="{4602AE13-651A-46D2-A376-347BD1AA0DDD}"/>
              </a:ext>
            </a:extLst>
          </p:cNvPr>
          <p:cNvSpPr/>
          <p:nvPr/>
        </p:nvSpPr>
        <p:spPr>
          <a:xfrm>
            <a:off x="12360248" y="3000839"/>
            <a:ext cx="4572000" cy="91440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000" b="1">
                <a:solidFill>
                  <a:prstClr val="black"/>
                </a:solidFill>
                <a:latin typeface="Calibri" panose="020F0502020204030204"/>
              </a:rPr>
              <a:t>Student Attendance</a:t>
            </a:r>
          </a:p>
          <a:p>
            <a:pPr algn="ctr" defTabSz="1371600"/>
            <a:r>
              <a:rPr lang="en-US" sz="2000">
                <a:solidFill>
                  <a:prstClr val="black"/>
                </a:solidFill>
                <a:latin typeface="Calibri" panose="020F0502020204030204"/>
              </a:rPr>
              <a:t>93%             92%</a:t>
            </a:r>
          </a:p>
        </p:txBody>
      </p:sp>
      <p:sp>
        <p:nvSpPr>
          <p:cNvPr id="16" name="Rectangle: Rounded Corners 15">
            <a:extLst>
              <a:ext uri="{FF2B5EF4-FFF2-40B4-BE49-F238E27FC236}">
                <a16:creationId xmlns:a16="http://schemas.microsoft.com/office/drawing/2014/main" id="{BEDD62B0-33B1-4BB9-B5D8-6E849949C8FC}"/>
              </a:ext>
            </a:extLst>
          </p:cNvPr>
          <p:cNvSpPr/>
          <p:nvPr/>
        </p:nvSpPr>
        <p:spPr>
          <a:xfrm>
            <a:off x="12360248" y="6327572"/>
            <a:ext cx="4572000" cy="91440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000" b="1">
                <a:solidFill>
                  <a:prstClr val="black"/>
                </a:solidFill>
                <a:latin typeface="Calibri" panose="020F0502020204030204"/>
              </a:rPr>
              <a:t>Basic Inputs</a:t>
            </a:r>
          </a:p>
          <a:p>
            <a:pPr algn="ctr" defTabSz="1371600"/>
            <a:r>
              <a:rPr lang="en-US" sz="2000">
                <a:solidFill>
                  <a:prstClr val="black"/>
                </a:solidFill>
                <a:latin typeface="Calibri" panose="020F0502020204030204"/>
              </a:rPr>
              <a:t>4.1             3.8</a:t>
            </a:r>
          </a:p>
        </p:txBody>
      </p:sp>
      <p:sp>
        <p:nvSpPr>
          <p:cNvPr id="17" name="Rectangle: Rounded Corners 16">
            <a:extLst>
              <a:ext uri="{FF2B5EF4-FFF2-40B4-BE49-F238E27FC236}">
                <a16:creationId xmlns:a16="http://schemas.microsoft.com/office/drawing/2014/main" id="{87E677E3-6E89-4F46-8283-9371014ACCE5}"/>
              </a:ext>
            </a:extLst>
          </p:cNvPr>
          <p:cNvSpPr/>
          <p:nvPr/>
        </p:nvSpPr>
        <p:spPr>
          <a:xfrm>
            <a:off x="12360248" y="7342869"/>
            <a:ext cx="4572000" cy="91440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000">
              <a:solidFill>
                <a:prstClr val="black"/>
              </a:solidFill>
              <a:latin typeface="Calibri" panose="020F0502020204030204"/>
            </a:endParaRPr>
          </a:p>
        </p:txBody>
      </p:sp>
      <p:sp>
        <p:nvSpPr>
          <p:cNvPr id="18" name="Rectangle: Rounded Corners 17">
            <a:extLst>
              <a:ext uri="{FF2B5EF4-FFF2-40B4-BE49-F238E27FC236}">
                <a16:creationId xmlns:a16="http://schemas.microsoft.com/office/drawing/2014/main" id="{FF04D895-2212-4D20-AFE3-802AE0ADD3BF}"/>
              </a:ext>
            </a:extLst>
          </p:cNvPr>
          <p:cNvSpPr/>
          <p:nvPr/>
        </p:nvSpPr>
        <p:spPr>
          <a:xfrm>
            <a:off x="1321817" y="1981340"/>
            <a:ext cx="4572000" cy="9144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000" b="1">
                <a:solidFill>
                  <a:prstClr val="black"/>
                </a:solidFill>
                <a:latin typeface="Calibri" panose="020F0502020204030204"/>
              </a:rPr>
              <a:t>Content Knowledge </a:t>
            </a:r>
          </a:p>
          <a:p>
            <a:pPr algn="ctr" defTabSz="1371600"/>
            <a:r>
              <a:rPr lang="en-US" sz="2000">
                <a:solidFill>
                  <a:prstClr val="black"/>
                </a:solidFill>
                <a:latin typeface="Calibri" panose="020F0502020204030204"/>
              </a:rPr>
              <a:t>41%             29%</a:t>
            </a:r>
          </a:p>
        </p:txBody>
      </p:sp>
      <p:sp>
        <p:nvSpPr>
          <p:cNvPr id="19" name="Rectangle: Rounded Corners 18">
            <a:extLst>
              <a:ext uri="{FF2B5EF4-FFF2-40B4-BE49-F238E27FC236}">
                <a16:creationId xmlns:a16="http://schemas.microsoft.com/office/drawing/2014/main" id="{7B06A48F-18B2-45DC-8A0F-CBC5F60EDE5C}"/>
              </a:ext>
            </a:extLst>
          </p:cNvPr>
          <p:cNvSpPr/>
          <p:nvPr/>
        </p:nvSpPr>
        <p:spPr>
          <a:xfrm>
            <a:off x="1352006" y="2981000"/>
            <a:ext cx="4572000" cy="914400"/>
          </a:xfrm>
          <a:prstGeom prst="roundRect">
            <a:avLst/>
          </a:prstGeom>
          <a:solidFill>
            <a:srgbClr val="FF0000"/>
          </a:solidFill>
          <a:ln>
            <a:solidFill>
              <a:srgbClr val="DD66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000" b="1">
                <a:solidFill>
                  <a:prstClr val="black"/>
                </a:solidFill>
                <a:latin typeface="Calibri" panose="020F0502020204030204"/>
              </a:rPr>
              <a:t>Pedagogical Practices</a:t>
            </a:r>
          </a:p>
          <a:p>
            <a:pPr algn="ctr" defTabSz="1371600"/>
            <a:r>
              <a:rPr lang="en-US" sz="2000">
                <a:solidFill>
                  <a:prstClr val="black"/>
                </a:solidFill>
                <a:latin typeface="Calibri" panose="020F0502020204030204"/>
              </a:rPr>
              <a:t>36%             21%</a:t>
            </a:r>
          </a:p>
        </p:txBody>
      </p:sp>
      <p:sp>
        <p:nvSpPr>
          <p:cNvPr id="20" name="Rectangle: Rounded Corners 19">
            <a:extLst>
              <a:ext uri="{FF2B5EF4-FFF2-40B4-BE49-F238E27FC236}">
                <a16:creationId xmlns:a16="http://schemas.microsoft.com/office/drawing/2014/main" id="{52789571-98FA-432F-A355-127108D4EEBD}"/>
              </a:ext>
            </a:extLst>
          </p:cNvPr>
          <p:cNvSpPr/>
          <p:nvPr/>
        </p:nvSpPr>
        <p:spPr>
          <a:xfrm>
            <a:off x="1352006" y="3959210"/>
            <a:ext cx="4572000" cy="91440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000" b="1">
                <a:solidFill>
                  <a:prstClr val="black"/>
                </a:solidFill>
                <a:latin typeface="Calibri" panose="020F0502020204030204"/>
              </a:rPr>
              <a:t>Teacher Presence</a:t>
            </a:r>
          </a:p>
          <a:p>
            <a:pPr algn="ctr" defTabSz="1371600"/>
            <a:r>
              <a:rPr lang="en-US" sz="2000">
                <a:solidFill>
                  <a:prstClr val="black"/>
                </a:solidFill>
                <a:latin typeface="Calibri" panose="020F0502020204030204"/>
              </a:rPr>
              <a:t>91%             91%</a:t>
            </a:r>
          </a:p>
        </p:txBody>
      </p:sp>
      <p:sp>
        <p:nvSpPr>
          <p:cNvPr id="21" name="Flowchart: Connector 20">
            <a:extLst>
              <a:ext uri="{FF2B5EF4-FFF2-40B4-BE49-F238E27FC236}">
                <a16:creationId xmlns:a16="http://schemas.microsoft.com/office/drawing/2014/main" id="{15716982-0936-40C1-97C2-472FD302E6BB}"/>
              </a:ext>
            </a:extLst>
          </p:cNvPr>
          <p:cNvSpPr/>
          <p:nvPr/>
        </p:nvSpPr>
        <p:spPr>
          <a:xfrm>
            <a:off x="7680960" y="3680460"/>
            <a:ext cx="2926080" cy="292608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801" b="1">
                <a:solidFill>
                  <a:prstClr val="black"/>
                </a:solidFill>
                <a:latin typeface="Calibri" panose="020F0502020204030204"/>
              </a:rPr>
              <a:t>Learning Poverty</a:t>
            </a:r>
          </a:p>
          <a:p>
            <a:pPr algn="ctr" defTabSz="1371600"/>
            <a:endParaRPr lang="en-US" sz="2801" b="1">
              <a:solidFill>
                <a:prstClr val="black"/>
              </a:solidFill>
              <a:latin typeface="Calibri" panose="020F0502020204030204"/>
            </a:endParaRPr>
          </a:p>
          <a:p>
            <a:pPr algn="ctr" defTabSz="1371600"/>
            <a:r>
              <a:rPr lang="en-US" sz="2801" b="1">
                <a:solidFill>
                  <a:prstClr val="black"/>
                </a:solidFill>
                <a:latin typeface="Calibri" panose="020F0502020204030204"/>
              </a:rPr>
              <a:t>56% </a:t>
            </a:r>
          </a:p>
        </p:txBody>
      </p:sp>
      <p:sp>
        <p:nvSpPr>
          <p:cNvPr id="22" name="TextBox 21">
            <a:extLst>
              <a:ext uri="{FF2B5EF4-FFF2-40B4-BE49-F238E27FC236}">
                <a16:creationId xmlns:a16="http://schemas.microsoft.com/office/drawing/2014/main" id="{AA939533-A4FB-4ED7-8C27-988993ABC9BA}"/>
              </a:ext>
            </a:extLst>
          </p:cNvPr>
          <p:cNvSpPr txBox="1"/>
          <p:nvPr/>
        </p:nvSpPr>
        <p:spPr>
          <a:xfrm>
            <a:off x="13114072" y="5715016"/>
            <a:ext cx="3094991" cy="461665"/>
          </a:xfrm>
          <a:prstGeom prst="rect">
            <a:avLst/>
          </a:prstGeom>
          <a:noFill/>
        </p:spPr>
        <p:txBody>
          <a:bodyPr wrap="square" rtlCol="0">
            <a:spAutoFit/>
          </a:bodyPr>
          <a:lstStyle/>
          <a:p>
            <a:pPr algn="ctr" defTabSz="1371600"/>
            <a:r>
              <a:rPr lang="en-US" sz="2400" b="1">
                <a:solidFill>
                  <a:prstClr val="black"/>
                </a:solidFill>
                <a:latin typeface="Calibri" panose="020F0502020204030204"/>
              </a:rPr>
              <a:t>Inputs &amp; Infrastructure</a:t>
            </a:r>
          </a:p>
        </p:txBody>
      </p:sp>
      <p:sp>
        <p:nvSpPr>
          <p:cNvPr id="23" name="TextBox 22">
            <a:extLst>
              <a:ext uri="{FF2B5EF4-FFF2-40B4-BE49-F238E27FC236}">
                <a16:creationId xmlns:a16="http://schemas.microsoft.com/office/drawing/2014/main" id="{102DA020-5194-44C7-9691-483FD725520B}"/>
              </a:ext>
            </a:extLst>
          </p:cNvPr>
          <p:cNvSpPr txBox="1"/>
          <p:nvPr/>
        </p:nvSpPr>
        <p:spPr>
          <a:xfrm>
            <a:off x="13233890" y="1469629"/>
            <a:ext cx="2817216" cy="461665"/>
          </a:xfrm>
          <a:prstGeom prst="rect">
            <a:avLst/>
          </a:prstGeom>
          <a:noFill/>
        </p:spPr>
        <p:txBody>
          <a:bodyPr wrap="square" rtlCol="0">
            <a:spAutoFit/>
          </a:bodyPr>
          <a:lstStyle/>
          <a:p>
            <a:pPr algn="ctr" defTabSz="1371600"/>
            <a:r>
              <a:rPr lang="en-US" sz="2400" b="1">
                <a:solidFill>
                  <a:prstClr val="black"/>
                </a:solidFill>
                <a:latin typeface="Calibri" panose="020F0502020204030204"/>
              </a:rPr>
              <a:t>Learners</a:t>
            </a:r>
            <a:endParaRPr lang="en-US" sz="2000" b="1">
              <a:solidFill>
                <a:prstClr val="black"/>
              </a:solidFill>
              <a:latin typeface="Calibri" panose="020F0502020204030204"/>
            </a:endParaRPr>
          </a:p>
        </p:txBody>
      </p:sp>
      <p:sp>
        <p:nvSpPr>
          <p:cNvPr id="24" name="TextBox 23">
            <a:extLst>
              <a:ext uri="{FF2B5EF4-FFF2-40B4-BE49-F238E27FC236}">
                <a16:creationId xmlns:a16="http://schemas.microsoft.com/office/drawing/2014/main" id="{E2A7E119-BB37-40B5-BDE7-80C53AFB1FAC}"/>
              </a:ext>
            </a:extLst>
          </p:cNvPr>
          <p:cNvSpPr txBox="1"/>
          <p:nvPr/>
        </p:nvSpPr>
        <p:spPr>
          <a:xfrm>
            <a:off x="2190464" y="1469629"/>
            <a:ext cx="2817216" cy="461665"/>
          </a:xfrm>
          <a:prstGeom prst="rect">
            <a:avLst/>
          </a:prstGeom>
          <a:noFill/>
        </p:spPr>
        <p:txBody>
          <a:bodyPr wrap="square" rtlCol="0">
            <a:spAutoFit/>
          </a:bodyPr>
          <a:lstStyle/>
          <a:p>
            <a:pPr algn="ctr" defTabSz="1371600"/>
            <a:r>
              <a:rPr lang="en-US" sz="2400" b="1">
                <a:solidFill>
                  <a:prstClr val="black"/>
                </a:solidFill>
                <a:latin typeface="Calibri" panose="020F0502020204030204"/>
              </a:rPr>
              <a:t>Teaching</a:t>
            </a:r>
          </a:p>
        </p:txBody>
      </p:sp>
      <p:sp>
        <p:nvSpPr>
          <p:cNvPr id="25" name="TextBox 24">
            <a:extLst>
              <a:ext uri="{FF2B5EF4-FFF2-40B4-BE49-F238E27FC236}">
                <a16:creationId xmlns:a16="http://schemas.microsoft.com/office/drawing/2014/main" id="{CCA2F4FB-D18B-47FF-A39D-4067CD9B1F57}"/>
              </a:ext>
            </a:extLst>
          </p:cNvPr>
          <p:cNvSpPr txBox="1"/>
          <p:nvPr/>
        </p:nvSpPr>
        <p:spPr>
          <a:xfrm>
            <a:off x="2229398" y="5401910"/>
            <a:ext cx="2817216" cy="461665"/>
          </a:xfrm>
          <a:prstGeom prst="rect">
            <a:avLst/>
          </a:prstGeom>
          <a:noFill/>
        </p:spPr>
        <p:txBody>
          <a:bodyPr wrap="square" rtlCol="0">
            <a:spAutoFit/>
          </a:bodyPr>
          <a:lstStyle/>
          <a:p>
            <a:pPr algn="ctr" defTabSz="1371600"/>
            <a:r>
              <a:rPr lang="en-US" sz="2400" b="1">
                <a:solidFill>
                  <a:prstClr val="black"/>
                </a:solidFill>
                <a:latin typeface="Calibri" panose="020F0502020204030204"/>
              </a:rPr>
              <a:t>School Management</a:t>
            </a:r>
          </a:p>
        </p:txBody>
      </p:sp>
      <p:sp>
        <p:nvSpPr>
          <p:cNvPr id="29" name="object 3">
            <a:extLst>
              <a:ext uri="{FF2B5EF4-FFF2-40B4-BE49-F238E27FC236}">
                <a16:creationId xmlns:a16="http://schemas.microsoft.com/office/drawing/2014/main" id="{410F6A87-4F9B-4E07-9361-629782AF30D1}"/>
              </a:ext>
            </a:extLst>
          </p:cNvPr>
          <p:cNvSpPr txBox="1">
            <a:spLocks noGrp="1"/>
          </p:cNvSpPr>
          <p:nvPr>
            <p:ph type="title"/>
          </p:nvPr>
        </p:nvSpPr>
        <p:spPr>
          <a:xfrm>
            <a:off x="674785" y="317007"/>
            <a:ext cx="16938434" cy="664798"/>
          </a:xfrm>
          <a:prstGeom prst="rect">
            <a:avLst/>
          </a:prstGeom>
        </p:spPr>
        <p:txBody>
          <a:bodyPr vert="horz" wrap="square" lIns="0" tIns="3176" rIns="0" bIns="0" rtlCol="0" anchor="ctr">
            <a:spAutoFit/>
          </a:bodyPr>
          <a:lstStyle/>
          <a:p>
            <a:pPr marL="12701" marR="5081" algn="ctr">
              <a:lnSpc>
                <a:spcPct val="101200"/>
              </a:lnSpc>
              <a:spcBef>
                <a:spcPts val="26"/>
              </a:spcBef>
            </a:pPr>
            <a:r>
              <a:rPr lang="en-US" sz="4400" b="1" spc="185">
                <a:solidFill>
                  <a:srgbClr val="122D7D"/>
                </a:solidFill>
                <a:latin typeface="Charter Roman"/>
                <a:cs typeface="Tahoma"/>
              </a:rPr>
              <a:t>Peru case - Shining light on learning and its drivers</a:t>
            </a:r>
          </a:p>
        </p:txBody>
      </p:sp>
      <p:sp>
        <p:nvSpPr>
          <p:cNvPr id="40" name="object 3">
            <a:extLst>
              <a:ext uri="{FF2B5EF4-FFF2-40B4-BE49-F238E27FC236}">
                <a16:creationId xmlns:a16="http://schemas.microsoft.com/office/drawing/2014/main" id="{E80015B9-A302-46B2-A581-68A2633B6CB6}"/>
              </a:ext>
            </a:extLst>
          </p:cNvPr>
          <p:cNvSpPr txBox="1">
            <a:spLocks/>
          </p:cNvSpPr>
          <p:nvPr/>
        </p:nvSpPr>
        <p:spPr>
          <a:xfrm>
            <a:off x="857665" y="1075796"/>
            <a:ext cx="16938434" cy="664798"/>
          </a:xfrm>
          <a:prstGeom prst="rect">
            <a:avLst/>
          </a:prstGeom>
        </p:spPr>
        <p:txBody>
          <a:bodyPr vert="horz" wrap="square" lIns="0" tIns="3176" rIns="0" bIns="0" rtlCol="0">
            <a:spAutoFit/>
          </a:bodyPr>
          <a:lstStyle>
            <a:lvl1pPr>
              <a:defRPr sz="3500" b="0" i="0">
                <a:solidFill>
                  <a:srgbClr val="181818"/>
                </a:solidFill>
                <a:latin typeface="Arial"/>
                <a:ea typeface="+mj-ea"/>
                <a:cs typeface="Arial"/>
              </a:defRPr>
            </a:lvl1pPr>
          </a:lstStyle>
          <a:p>
            <a:pPr marL="12701" marR="5081" algn="ctr" defTabSz="1371600">
              <a:lnSpc>
                <a:spcPct val="101200"/>
              </a:lnSpc>
              <a:spcBef>
                <a:spcPts val="26"/>
              </a:spcBef>
            </a:pPr>
            <a:r>
              <a:rPr lang="en-US" sz="4400" b="1" kern="0" spc="185">
                <a:solidFill>
                  <a:srgbClr val="44546A">
                    <a:lumMod val="60000"/>
                    <a:lumOff val="40000"/>
                  </a:srgbClr>
                </a:solidFill>
                <a:latin typeface="Charter Roman"/>
                <a:cs typeface="Tahoma"/>
              </a:rPr>
              <a:t>Urban/Rural</a:t>
            </a:r>
          </a:p>
        </p:txBody>
      </p:sp>
      <p:grpSp>
        <p:nvGrpSpPr>
          <p:cNvPr id="3" name="Group 2">
            <a:extLst>
              <a:ext uri="{FF2B5EF4-FFF2-40B4-BE49-F238E27FC236}">
                <a16:creationId xmlns:a16="http://schemas.microsoft.com/office/drawing/2014/main" id="{2D204499-46A4-432A-B685-BFC89930EE59}"/>
              </a:ext>
            </a:extLst>
          </p:cNvPr>
          <p:cNvGrpSpPr/>
          <p:nvPr/>
        </p:nvGrpSpPr>
        <p:grpSpPr>
          <a:xfrm>
            <a:off x="12349346" y="7341803"/>
            <a:ext cx="2293154" cy="914400"/>
            <a:chOff x="12356498" y="7342869"/>
            <a:chExt cx="2293153" cy="914400"/>
          </a:xfrm>
          <a:solidFill>
            <a:srgbClr val="FCD606"/>
          </a:solidFill>
        </p:grpSpPr>
        <p:sp>
          <p:nvSpPr>
            <p:cNvPr id="26" name="Rectangle: Rounded Corners 25">
              <a:extLst>
                <a:ext uri="{FF2B5EF4-FFF2-40B4-BE49-F238E27FC236}">
                  <a16:creationId xmlns:a16="http://schemas.microsoft.com/office/drawing/2014/main" id="{9470449B-ED03-4F01-8255-2B089A8B611D}"/>
                </a:ext>
              </a:extLst>
            </p:cNvPr>
            <p:cNvSpPr/>
            <p:nvPr/>
          </p:nvSpPr>
          <p:spPr>
            <a:xfrm>
              <a:off x="12356498" y="7342869"/>
              <a:ext cx="2293153" cy="9144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000">
                <a:solidFill>
                  <a:prstClr val="black"/>
                </a:solidFill>
                <a:latin typeface="Calibri" panose="020F0502020204030204"/>
              </a:endParaRPr>
            </a:p>
          </p:txBody>
        </p:sp>
        <p:sp>
          <p:nvSpPr>
            <p:cNvPr id="2" name="Rectangle 1">
              <a:extLst>
                <a:ext uri="{FF2B5EF4-FFF2-40B4-BE49-F238E27FC236}">
                  <a16:creationId xmlns:a16="http://schemas.microsoft.com/office/drawing/2014/main" id="{82060323-0882-482F-B5C1-B18A8019EDAC}"/>
                </a:ext>
              </a:extLst>
            </p:cNvPr>
            <p:cNvSpPr/>
            <p:nvPr/>
          </p:nvSpPr>
          <p:spPr>
            <a:xfrm>
              <a:off x="13764126" y="7342869"/>
              <a:ext cx="885525" cy="914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a:solidFill>
                  <a:prstClr val="white"/>
                </a:solidFill>
                <a:latin typeface="Calibri" panose="020F0502020204030204"/>
              </a:endParaRPr>
            </a:p>
          </p:txBody>
        </p:sp>
      </p:grpSp>
      <p:sp>
        <p:nvSpPr>
          <p:cNvPr id="5" name="TextBox 4">
            <a:extLst>
              <a:ext uri="{FF2B5EF4-FFF2-40B4-BE49-F238E27FC236}">
                <a16:creationId xmlns:a16="http://schemas.microsoft.com/office/drawing/2014/main" id="{4FF3F7BF-6909-44EF-B158-AB89F84DA750}"/>
              </a:ext>
            </a:extLst>
          </p:cNvPr>
          <p:cNvSpPr txBox="1"/>
          <p:nvPr/>
        </p:nvSpPr>
        <p:spPr>
          <a:xfrm>
            <a:off x="13095005" y="7399526"/>
            <a:ext cx="3133127" cy="984885"/>
          </a:xfrm>
          <a:prstGeom prst="rect">
            <a:avLst/>
          </a:prstGeom>
          <a:noFill/>
        </p:spPr>
        <p:txBody>
          <a:bodyPr wrap="square" rtlCol="0">
            <a:spAutoFit/>
          </a:bodyPr>
          <a:lstStyle/>
          <a:p>
            <a:pPr algn="ctr" defTabSz="1371600"/>
            <a:r>
              <a:rPr lang="en-US" sz="2000" b="1">
                <a:solidFill>
                  <a:prstClr val="black"/>
                </a:solidFill>
                <a:latin typeface="Calibri" panose="020F0502020204030204"/>
              </a:rPr>
              <a:t>Basic Infrastructure</a:t>
            </a:r>
          </a:p>
          <a:p>
            <a:pPr algn="ctr" defTabSz="1371600"/>
            <a:r>
              <a:rPr lang="en-US" sz="2000">
                <a:solidFill>
                  <a:prstClr val="black"/>
                </a:solidFill>
                <a:latin typeface="Calibri" panose="020F0502020204030204"/>
              </a:rPr>
              <a:t>3.9             2.7</a:t>
            </a:r>
          </a:p>
          <a:p>
            <a:pPr defTabSz="1371600"/>
            <a:endParaRPr lang="en-US">
              <a:solidFill>
                <a:prstClr val="black"/>
              </a:solidFill>
              <a:latin typeface="Calibri" panose="020F0502020204030204"/>
            </a:endParaRPr>
          </a:p>
        </p:txBody>
      </p:sp>
      <p:pic>
        <p:nvPicPr>
          <p:cNvPr id="27" name="Picture 26">
            <a:extLst>
              <a:ext uri="{FF2B5EF4-FFF2-40B4-BE49-F238E27FC236}">
                <a16:creationId xmlns:a16="http://schemas.microsoft.com/office/drawing/2014/main" id="{8FF3DD8A-0F22-47CE-BC7E-3DBE839C419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005" y="9225703"/>
            <a:ext cx="18316004" cy="1048148"/>
          </a:xfrm>
          <a:prstGeom prst="rect">
            <a:avLst/>
          </a:prstGeom>
          <a:noFill/>
        </p:spPr>
      </p:pic>
      <p:pic>
        <p:nvPicPr>
          <p:cNvPr id="28" name="Picture 27" descr="Shape&#10;&#10;Description automatically generated">
            <a:extLst>
              <a:ext uri="{FF2B5EF4-FFF2-40B4-BE49-F238E27FC236}">
                <a16:creationId xmlns:a16="http://schemas.microsoft.com/office/drawing/2014/main" id="{B5F44351-0EC2-43FB-90E6-1D929DF422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080" y="268596"/>
            <a:ext cx="1182226" cy="788150"/>
          </a:xfrm>
          <a:prstGeom prst="rect">
            <a:avLst/>
          </a:prstGeom>
        </p:spPr>
      </p:pic>
    </p:spTree>
    <p:extLst>
      <p:ext uri="{BB962C8B-B14F-4D97-AF65-F5344CB8AC3E}">
        <p14:creationId xmlns:p14="http://schemas.microsoft.com/office/powerpoint/2010/main" val="2210793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40B9D1C-8241-4FAF-A655-744C5EDA95E7}"/>
              </a:ext>
            </a:extLst>
          </p:cNvPr>
          <p:cNvSpPr/>
          <p:nvPr/>
        </p:nvSpPr>
        <p:spPr>
          <a:xfrm>
            <a:off x="1321816" y="5832655"/>
            <a:ext cx="4572000" cy="91440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a:ea typeface="+mn-ea"/>
                <a:cs typeface="+mn-cs"/>
              </a:rPr>
              <a:t>Operational Management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4.7             4.6</a:t>
            </a:r>
          </a:p>
        </p:txBody>
      </p:sp>
      <p:sp>
        <p:nvSpPr>
          <p:cNvPr id="11" name="Rectangle: Rounded Corners 10">
            <a:extLst>
              <a:ext uri="{FF2B5EF4-FFF2-40B4-BE49-F238E27FC236}">
                <a16:creationId xmlns:a16="http://schemas.microsoft.com/office/drawing/2014/main" id="{327A7A00-2BAE-41B9-8B22-C029756C4344}"/>
              </a:ext>
            </a:extLst>
          </p:cNvPr>
          <p:cNvSpPr/>
          <p:nvPr/>
        </p:nvSpPr>
        <p:spPr>
          <a:xfrm>
            <a:off x="1321816" y="6819726"/>
            <a:ext cx="4572000" cy="914400"/>
          </a:xfrm>
          <a:prstGeom prst="roundRect">
            <a:avLst/>
          </a:prstGeom>
          <a:solidFill>
            <a:srgbClr val="FCD606"/>
          </a:solidFill>
          <a:ln>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a:ea typeface="+mn-ea"/>
                <a:cs typeface="+mn-cs"/>
              </a:rPr>
              <a:t>Instructional Leadership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3.3	3.0</a:t>
            </a:r>
          </a:p>
        </p:txBody>
      </p:sp>
      <p:sp>
        <p:nvSpPr>
          <p:cNvPr id="12" name="Rectangle: Rounded Corners 11">
            <a:extLst>
              <a:ext uri="{FF2B5EF4-FFF2-40B4-BE49-F238E27FC236}">
                <a16:creationId xmlns:a16="http://schemas.microsoft.com/office/drawing/2014/main" id="{8D5BCA4E-DEA8-442C-96E6-643751ACC20E}"/>
              </a:ext>
            </a:extLst>
          </p:cNvPr>
          <p:cNvSpPr/>
          <p:nvPr/>
        </p:nvSpPr>
        <p:spPr>
          <a:xfrm>
            <a:off x="1321816" y="7802108"/>
            <a:ext cx="4572000" cy="914400"/>
          </a:xfrm>
          <a:prstGeom prst="roundRect">
            <a:avLst/>
          </a:prstGeom>
          <a:solidFill>
            <a:srgbClr val="FCD606"/>
          </a:solidFill>
          <a:ln>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a:ea typeface="+mn-ea"/>
                <a:cs typeface="+mn-cs"/>
              </a:rPr>
              <a:t>School Knowledge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3.8             3.3</a:t>
            </a:r>
          </a:p>
        </p:txBody>
      </p:sp>
      <p:sp>
        <p:nvSpPr>
          <p:cNvPr id="13" name="Rectangle: Rounded Corners 12">
            <a:extLst>
              <a:ext uri="{FF2B5EF4-FFF2-40B4-BE49-F238E27FC236}">
                <a16:creationId xmlns:a16="http://schemas.microsoft.com/office/drawing/2014/main" id="{3E76CDB7-64DC-4E8F-897E-809DC3A5D5F9}"/>
              </a:ext>
            </a:extLst>
          </p:cNvPr>
          <p:cNvSpPr/>
          <p:nvPr/>
        </p:nvSpPr>
        <p:spPr>
          <a:xfrm>
            <a:off x="1313072" y="8801324"/>
            <a:ext cx="4572000" cy="91440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a:ea typeface="+mn-ea"/>
                <a:cs typeface="+mn-cs"/>
              </a:rPr>
              <a:t>Management Skills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4.0             3.9</a:t>
            </a:r>
          </a:p>
        </p:txBody>
      </p:sp>
      <p:sp>
        <p:nvSpPr>
          <p:cNvPr id="14" name="Rectangle: Rounded Corners 13">
            <a:extLst>
              <a:ext uri="{FF2B5EF4-FFF2-40B4-BE49-F238E27FC236}">
                <a16:creationId xmlns:a16="http://schemas.microsoft.com/office/drawing/2014/main" id="{0B433023-DD97-45E3-85EB-9D897A8A9D25}"/>
              </a:ext>
            </a:extLst>
          </p:cNvPr>
          <p:cNvSpPr/>
          <p:nvPr/>
        </p:nvSpPr>
        <p:spPr>
          <a:xfrm>
            <a:off x="12356499" y="2307918"/>
            <a:ext cx="4572000" cy="9144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a:solidFill>
                  <a:prstClr val="black"/>
                </a:solidFill>
                <a:latin typeface="Calibri"/>
              </a:rPr>
              <a:t>Readiness</a:t>
            </a:r>
            <a:r>
              <a:rPr kumimoji="0" lang="en-US" sz="2000" b="1" i="0" u="none" strike="noStrike" kern="1200" cap="none" spc="0" normalizeH="0" baseline="0" noProof="0">
                <a:ln>
                  <a:noFill/>
                </a:ln>
                <a:solidFill>
                  <a:prstClr val="black"/>
                </a:solidFill>
                <a:effectLst/>
                <a:uLnTx/>
                <a:uFillTx/>
                <a:latin typeface="Calibri"/>
                <a:ea typeface="+mn-ea"/>
                <a:cs typeface="+mn-cs"/>
              </a:rPr>
              <a:t> for Learning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42%             37%</a:t>
            </a:r>
          </a:p>
        </p:txBody>
      </p:sp>
      <p:sp>
        <p:nvSpPr>
          <p:cNvPr id="18" name="Rectangle: Rounded Corners 17">
            <a:extLst>
              <a:ext uri="{FF2B5EF4-FFF2-40B4-BE49-F238E27FC236}">
                <a16:creationId xmlns:a16="http://schemas.microsoft.com/office/drawing/2014/main" id="{FF04D895-2212-4D20-AFE3-802AE0ADD3BF}"/>
              </a:ext>
            </a:extLst>
          </p:cNvPr>
          <p:cNvSpPr/>
          <p:nvPr/>
        </p:nvSpPr>
        <p:spPr>
          <a:xfrm>
            <a:off x="1321816" y="2307918"/>
            <a:ext cx="4572000" cy="9144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a:ea typeface="+mn-ea"/>
                <a:cs typeface="+mn-cs"/>
              </a:rPr>
              <a:t>Content Knowledge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35%             32%</a:t>
            </a:r>
          </a:p>
        </p:txBody>
      </p:sp>
      <p:sp>
        <p:nvSpPr>
          <p:cNvPr id="20" name="Rectangle: Rounded Corners 19">
            <a:extLst>
              <a:ext uri="{FF2B5EF4-FFF2-40B4-BE49-F238E27FC236}">
                <a16:creationId xmlns:a16="http://schemas.microsoft.com/office/drawing/2014/main" id="{52789571-98FA-432F-A355-127108D4EEBD}"/>
              </a:ext>
            </a:extLst>
          </p:cNvPr>
          <p:cNvSpPr/>
          <p:nvPr/>
        </p:nvSpPr>
        <p:spPr>
          <a:xfrm>
            <a:off x="1313072" y="3394656"/>
            <a:ext cx="4572000" cy="91440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a:ea typeface="+mn-ea"/>
                <a:cs typeface="+mn-cs"/>
              </a:rPr>
              <a:t>Teacher Presence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93%             92%</a:t>
            </a:r>
          </a:p>
        </p:txBody>
      </p:sp>
      <p:sp>
        <p:nvSpPr>
          <p:cNvPr id="21" name="Flowchart: Connector 20">
            <a:extLst>
              <a:ext uri="{FF2B5EF4-FFF2-40B4-BE49-F238E27FC236}">
                <a16:creationId xmlns:a16="http://schemas.microsoft.com/office/drawing/2014/main" id="{15716982-0936-40C1-97C2-472FD302E6BB}"/>
              </a:ext>
            </a:extLst>
          </p:cNvPr>
          <p:cNvSpPr/>
          <p:nvPr/>
        </p:nvSpPr>
        <p:spPr>
          <a:xfrm>
            <a:off x="7680960" y="4007038"/>
            <a:ext cx="2926080" cy="292608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Learning Poverty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52%</a:t>
            </a:r>
          </a:p>
        </p:txBody>
      </p:sp>
      <p:sp>
        <p:nvSpPr>
          <p:cNvPr id="23" name="TextBox 22">
            <a:extLst>
              <a:ext uri="{FF2B5EF4-FFF2-40B4-BE49-F238E27FC236}">
                <a16:creationId xmlns:a16="http://schemas.microsoft.com/office/drawing/2014/main" id="{102DA020-5194-44C7-9691-483FD725520B}"/>
              </a:ext>
            </a:extLst>
          </p:cNvPr>
          <p:cNvSpPr txBox="1"/>
          <p:nvPr/>
        </p:nvSpPr>
        <p:spPr>
          <a:xfrm>
            <a:off x="13233890" y="1796206"/>
            <a:ext cx="28172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a:ea typeface="+mn-ea"/>
                <a:cs typeface="+mn-cs"/>
              </a:rPr>
              <a:t>Learners</a:t>
            </a:r>
            <a:endParaRPr kumimoji="0" lang="en-US" sz="2000" b="1" i="0" u="none" strike="noStrike" kern="1200" cap="none" spc="0" normalizeH="0" baseline="0" noProof="0">
              <a:ln>
                <a:noFill/>
              </a:ln>
              <a:solidFill>
                <a:prstClr val="black"/>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E2A7E119-BB37-40B5-BDE7-80C53AFB1FAC}"/>
              </a:ext>
            </a:extLst>
          </p:cNvPr>
          <p:cNvSpPr txBox="1"/>
          <p:nvPr/>
        </p:nvSpPr>
        <p:spPr>
          <a:xfrm>
            <a:off x="2190464" y="1796206"/>
            <a:ext cx="28172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a:ea typeface="+mn-ea"/>
                <a:cs typeface="+mn-cs"/>
              </a:rPr>
              <a:t>Teaching</a:t>
            </a:r>
          </a:p>
        </p:txBody>
      </p:sp>
      <p:sp>
        <p:nvSpPr>
          <p:cNvPr id="25" name="TextBox 24">
            <a:extLst>
              <a:ext uri="{FF2B5EF4-FFF2-40B4-BE49-F238E27FC236}">
                <a16:creationId xmlns:a16="http://schemas.microsoft.com/office/drawing/2014/main" id="{CCA2F4FB-D18B-47FF-A39D-4067CD9B1F57}"/>
              </a:ext>
            </a:extLst>
          </p:cNvPr>
          <p:cNvSpPr txBox="1"/>
          <p:nvPr/>
        </p:nvSpPr>
        <p:spPr>
          <a:xfrm>
            <a:off x="2199208" y="5276348"/>
            <a:ext cx="28172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a:ea typeface="+mn-ea"/>
                <a:cs typeface="+mn-cs"/>
              </a:rPr>
              <a:t>School Management</a:t>
            </a:r>
          </a:p>
        </p:txBody>
      </p:sp>
      <p:sp>
        <p:nvSpPr>
          <p:cNvPr id="29" name="object 3">
            <a:extLst>
              <a:ext uri="{FF2B5EF4-FFF2-40B4-BE49-F238E27FC236}">
                <a16:creationId xmlns:a16="http://schemas.microsoft.com/office/drawing/2014/main" id="{410F6A87-4F9B-4E07-9361-629782AF30D1}"/>
              </a:ext>
            </a:extLst>
          </p:cNvPr>
          <p:cNvSpPr txBox="1">
            <a:spLocks noGrp="1"/>
          </p:cNvSpPr>
          <p:nvPr>
            <p:ph type="title"/>
          </p:nvPr>
        </p:nvSpPr>
        <p:spPr>
          <a:xfrm>
            <a:off x="674783" y="317007"/>
            <a:ext cx="16938434" cy="665118"/>
          </a:xfrm>
          <a:prstGeom prst="rect">
            <a:avLst/>
          </a:prstGeom>
        </p:spPr>
        <p:txBody>
          <a:bodyPr vert="horz" wrap="square" lIns="0" tIns="3175" rIns="0" bIns="0" rtlCol="0">
            <a:spAutoFit/>
          </a:bodyPr>
          <a:lstStyle/>
          <a:p>
            <a:pPr marL="12700" marR="5080" algn="ctr">
              <a:lnSpc>
                <a:spcPct val="101200"/>
              </a:lnSpc>
              <a:spcBef>
                <a:spcPts val="25"/>
              </a:spcBef>
            </a:pPr>
            <a:r>
              <a:rPr lang="en-US" sz="4400" b="1" spc="185">
                <a:solidFill>
                  <a:srgbClr val="122D7D"/>
                </a:solidFill>
                <a:latin typeface="Charter Roman"/>
                <a:cs typeface="Tahoma"/>
              </a:rPr>
              <a:t>Jordan case - Shining light on learning and its drivers</a:t>
            </a:r>
          </a:p>
        </p:txBody>
      </p:sp>
      <p:sp>
        <p:nvSpPr>
          <p:cNvPr id="40" name="object 3">
            <a:extLst>
              <a:ext uri="{FF2B5EF4-FFF2-40B4-BE49-F238E27FC236}">
                <a16:creationId xmlns:a16="http://schemas.microsoft.com/office/drawing/2014/main" id="{E80015B9-A302-46B2-A581-68A2633B6CB6}"/>
              </a:ext>
            </a:extLst>
          </p:cNvPr>
          <p:cNvSpPr txBox="1">
            <a:spLocks/>
          </p:cNvSpPr>
          <p:nvPr/>
        </p:nvSpPr>
        <p:spPr>
          <a:xfrm>
            <a:off x="857663" y="1075794"/>
            <a:ext cx="16938434" cy="664797"/>
          </a:xfrm>
          <a:prstGeom prst="rect">
            <a:avLst/>
          </a:prstGeom>
        </p:spPr>
        <p:txBody>
          <a:bodyPr vert="horz" wrap="square" lIns="0" tIns="3175" rIns="0" bIns="0" rtlCol="0">
            <a:spAutoFit/>
          </a:bodyPr>
          <a:lstStyle>
            <a:lvl1pPr>
              <a:defRPr sz="3500" b="0" i="0">
                <a:solidFill>
                  <a:srgbClr val="181818"/>
                </a:solidFill>
                <a:latin typeface="Arial"/>
                <a:ea typeface="+mj-ea"/>
                <a:cs typeface="Arial"/>
              </a:defRPr>
            </a:lvl1pPr>
          </a:lstStyle>
          <a:p>
            <a:pPr marL="12700" marR="5080" lvl="0" indent="0" algn="ctr" defTabSz="914400" rtl="0" eaLnBrk="1" fontAlgn="auto" latinLnBrk="0" hangingPunct="1">
              <a:lnSpc>
                <a:spcPct val="101200"/>
              </a:lnSpc>
              <a:spcBef>
                <a:spcPts val="25"/>
              </a:spcBef>
              <a:spcAft>
                <a:spcPts val="0"/>
              </a:spcAft>
              <a:buClrTx/>
              <a:buSzTx/>
              <a:buFontTx/>
              <a:buNone/>
              <a:tabLst/>
              <a:defRPr/>
            </a:pPr>
            <a:r>
              <a:rPr kumimoji="0" lang="en-US" sz="4400" b="1" i="0" u="none" strike="noStrike" kern="0" cap="none" spc="185" normalizeH="0" baseline="0" noProof="0">
                <a:ln>
                  <a:noFill/>
                </a:ln>
                <a:solidFill>
                  <a:srgbClr val="1F497D">
                    <a:lumMod val="60000"/>
                    <a:lumOff val="40000"/>
                  </a:srgbClr>
                </a:solidFill>
                <a:effectLst/>
                <a:uLnTx/>
                <a:uFillTx/>
                <a:latin typeface="Charter Roman"/>
                <a:cs typeface="Tahoma"/>
              </a:rPr>
              <a:t>Female/Male</a:t>
            </a:r>
          </a:p>
        </p:txBody>
      </p:sp>
      <p:pic>
        <p:nvPicPr>
          <p:cNvPr id="15" name="Picture 14">
            <a:extLst>
              <a:ext uri="{FF2B5EF4-FFF2-40B4-BE49-F238E27FC236}">
                <a16:creationId xmlns:a16="http://schemas.microsoft.com/office/drawing/2014/main" id="{2C8CC545-B743-4A08-9016-C9F347306ED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005" y="9225703"/>
            <a:ext cx="18316004" cy="1048148"/>
          </a:xfrm>
          <a:prstGeom prst="rect">
            <a:avLst/>
          </a:prstGeom>
          <a:noFill/>
        </p:spPr>
      </p:pic>
      <p:pic>
        <p:nvPicPr>
          <p:cNvPr id="16" name="Picture 15" descr="A picture containing text, businesscard, vector graphics&#10;&#10;Description automatically generated">
            <a:extLst>
              <a:ext uri="{FF2B5EF4-FFF2-40B4-BE49-F238E27FC236}">
                <a16:creationId xmlns:a16="http://schemas.microsoft.com/office/drawing/2014/main" id="{D7C786FB-FDFF-429E-9743-6125A797B62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7743"/>
          <a:stretch/>
        </p:blipFill>
        <p:spPr>
          <a:xfrm>
            <a:off x="766715" y="343253"/>
            <a:ext cx="1170581" cy="711543"/>
          </a:xfrm>
          <a:prstGeom prst="rect">
            <a:avLst/>
          </a:prstGeom>
        </p:spPr>
      </p:pic>
    </p:spTree>
    <p:extLst>
      <p:ext uri="{BB962C8B-B14F-4D97-AF65-F5344CB8AC3E}">
        <p14:creationId xmlns:p14="http://schemas.microsoft.com/office/powerpoint/2010/main" val="197695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21CB3DB-72C3-416A-8467-C506FCBEB9A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58300"/>
            <a:ext cx="18287999" cy="1048148"/>
          </a:xfrm>
          <a:prstGeom prst="rect">
            <a:avLst/>
          </a:prstGeom>
          <a:noFill/>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30171" b="37553"/>
          <a:stretch/>
        </p:blipFill>
        <p:spPr>
          <a:xfrm>
            <a:off x="13426967" y="5805495"/>
            <a:ext cx="5028303" cy="4496745"/>
          </a:xfrm>
          <a:prstGeom prst="rect">
            <a:avLst/>
          </a:prstGeom>
        </p:spPr>
      </p:pic>
      <p:sp>
        <p:nvSpPr>
          <p:cNvPr id="10" name="Donut 9"/>
          <p:cNvSpPr/>
          <p:nvPr/>
        </p:nvSpPr>
        <p:spPr>
          <a:xfrm>
            <a:off x="12845540" y="5225381"/>
            <a:ext cx="8380476" cy="8382114"/>
          </a:xfrm>
          <a:prstGeom prst="donut">
            <a:avLst>
              <a:gd name="adj" fmla="val 651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a:ln>
                  <a:noFill/>
                </a:ln>
                <a:solidFill>
                  <a:prstClr val="white"/>
                </a:solidFill>
                <a:effectLst/>
                <a:uLnTx/>
                <a:uFillTx/>
                <a:latin typeface="Calibri" panose="020F0502020204030204"/>
                <a:ea typeface="+mn-ea"/>
                <a:cs typeface="+mn-cs"/>
              </a:rPr>
              <a:t>Policies</a:t>
            </a: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22440E59-58B6-954A-9A56-CAD3DFBF680D}"/>
              </a:ext>
            </a:extLst>
          </p:cNvPr>
          <p:cNvSpPr txBox="1"/>
          <p:nvPr/>
        </p:nvSpPr>
        <p:spPr>
          <a:xfrm>
            <a:off x="16157781" y="6264693"/>
            <a:ext cx="1641423" cy="507831"/>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a:ln>
                  <a:noFill/>
                </a:ln>
                <a:solidFill>
                  <a:prstClr val="white"/>
                </a:solidFill>
                <a:effectLst/>
                <a:uLnTx/>
                <a:uFillTx/>
                <a:latin typeface="Calibri" panose="020F0502020204030204"/>
                <a:ea typeface="+mn-ea"/>
                <a:cs typeface="+mn-cs"/>
              </a:rPr>
              <a:t>Practices</a:t>
            </a:r>
          </a:p>
        </p:txBody>
      </p:sp>
      <p:grpSp>
        <p:nvGrpSpPr>
          <p:cNvPr id="18" name="Group 17">
            <a:extLst>
              <a:ext uri="{FF2B5EF4-FFF2-40B4-BE49-F238E27FC236}">
                <a16:creationId xmlns:a16="http://schemas.microsoft.com/office/drawing/2014/main" id="{E3101AA0-EB80-431A-A4DF-75EAC60F5F0A}"/>
              </a:ext>
            </a:extLst>
          </p:cNvPr>
          <p:cNvGrpSpPr/>
          <p:nvPr/>
        </p:nvGrpSpPr>
        <p:grpSpPr>
          <a:xfrm>
            <a:off x="838199" y="204466"/>
            <a:ext cx="13133547" cy="7155495"/>
            <a:chOff x="4745066" y="714231"/>
            <a:chExt cx="10064882" cy="5550176"/>
          </a:xfrm>
        </p:grpSpPr>
        <p:sp>
          <p:nvSpPr>
            <p:cNvPr id="5" name="Rounded Rectangle 4"/>
            <p:cNvSpPr/>
            <p:nvPr/>
          </p:nvSpPr>
          <p:spPr>
            <a:xfrm>
              <a:off x="9339599" y="1479041"/>
              <a:ext cx="4087368" cy="29095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sysClr val="windowText" lastClr="000000"/>
                  </a:solidFill>
                  <a:effectLst/>
                  <a:uLnTx/>
                  <a:uFillTx/>
                  <a:latin typeface="Charter Roman" charset="0"/>
                  <a:ea typeface="Charter Roman" charset="0"/>
                  <a:cs typeface="Charter Roman" charset="0"/>
                </a:rPr>
                <a:t>Skills</a:t>
              </a: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a:ln>
                  <a:noFill/>
                </a:ln>
                <a:solidFill>
                  <a:sysClr val="windowText" lastClr="000000"/>
                </a:solidFill>
                <a:effectLst/>
                <a:uLnTx/>
                <a:uFillTx/>
                <a:latin typeface="Charter Roman" charset="0"/>
                <a:ea typeface="Charter Roman" charset="0"/>
                <a:cs typeface="Charter Roman" charset="0"/>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1" i="0" u="none" strike="noStrike" kern="1200" cap="none" spc="0" normalizeH="0" baseline="0" noProof="0">
                <a:ln>
                  <a:noFill/>
                </a:ln>
                <a:solidFill>
                  <a:sysClr val="windowText" lastClr="000000"/>
                </a:solidFill>
                <a:effectLst/>
                <a:uLnTx/>
                <a:uFillTx/>
                <a:latin typeface="Charter Roman" charset="0"/>
                <a:ea typeface="Charter Roman" charset="0"/>
                <a:cs typeface="Charter Roman" charset="0"/>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1" i="0" u="none" strike="noStrike" kern="1200" cap="none" spc="0" normalizeH="0" baseline="0" noProof="0">
                <a:ln>
                  <a:noFill/>
                </a:ln>
                <a:solidFill>
                  <a:sysClr val="windowText" lastClr="000000"/>
                </a:solidFill>
                <a:effectLst/>
                <a:uLnTx/>
                <a:uFillTx/>
                <a:latin typeface="Charter Roman" charset="0"/>
                <a:ea typeface="Charter Roman" charset="0"/>
                <a:cs typeface="Charter Roman" charset="0"/>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1" i="0" u="none" strike="noStrike" kern="1200" cap="none" spc="0" normalizeH="0" baseline="0" noProof="0">
                <a:ln>
                  <a:noFill/>
                </a:ln>
                <a:solidFill>
                  <a:prstClr val="white"/>
                </a:solidFill>
                <a:effectLst/>
                <a:uLnTx/>
                <a:uFillTx/>
                <a:latin typeface="Charter Roman" charset="0"/>
                <a:ea typeface="Charter Roman" charset="0"/>
                <a:cs typeface="Charter Roman" charset="0"/>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white"/>
                </a:solidFill>
                <a:effectLst/>
                <a:uLnTx/>
                <a:uFillTx/>
                <a:latin typeface="Charter Roman" charset="0"/>
                <a:ea typeface="Charter Roman" charset="0"/>
                <a:cs typeface="Charter Roman" charset="0"/>
              </a:endParaRP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white"/>
                  </a:solidFill>
                  <a:effectLst/>
                  <a:uLnTx/>
                  <a:uFillTx/>
                  <a:latin typeface="Charter Roman" charset="0"/>
                  <a:ea typeface="Charter Roman" charset="0"/>
                  <a:cs typeface="Charter Roman" charset="0"/>
                </a:rPr>
                <a:t>Classroom Absence Rate</a:t>
              </a: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white"/>
                  </a:solidFill>
                  <a:effectLst/>
                  <a:uLnTx/>
                  <a:uFillTx/>
                  <a:latin typeface="Charter Roman" charset="0"/>
                  <a:ea typeface="Charter Roman" charset="0"/>
                  <a:cs typeface="Charter Roman" charset="0"/>
                </a:rPr>
                <a:t>41%</a:t>
              </a:r>
              <a:endParaRPr kumimoji="0" lang="en-US" sz="1800" b="0" i="0" u="none" strike="noStrike" kern="1200" cap="none" spc="0" normalizeH="0" baseline="0" noProof="0">
                <a:ln>
                  <a:noFill/>
                </a:ln>
                <a:solidFill>
                  <a:prstClr val="white"/>
                </a:solidFill>
                <a:effectLst/>
                <a:uLnTx/>
                <a:uFillTx/>
                <a:latin typeface="Charter Roman" charset="0"/>
                <a:ea typeface="Charter Roman" charset="0"/>
                <a:cs typeface="Charter Roman" charset="0"/>
              </a:endParaRPr>
            </a:p>
          </p:txBody>
        </p:sp>
        <p:sp>
          <p:nvSpPr>
            <p:cNvPr id="8" name="Rounded Rectangle 7"/>
            <p:cNvSpPr/>
            <p:nvPr/>
          </p:nvSpPr>
          <p:spPr>
            <a:xfrm>
              <a:off x="9373052" y="4831871"/>
              <a:ext cx="4087368" cy="1042416"/>
            </a:xfrm>
            <a:prstGeom prst="roundRect">
              <a:avLst/>
            </a:prstGeom>
            <a:solidFill>
              <a:srgbClr val="3693D5"/>
            </a:solidFill>
            <a:ln>
              <a:solidFill>
                <a:srgbClr val="369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white"/>
                  </a:solidFill>
                  <a:effectLst/>
                  <a:uLnTx/>
                  <a:uFillTx/>
                  <a:latin typeface="Charter Roman" charset="0"/>
                  <a:ea typeface="Charter Roman" charset="0"/>
                  <a:cs typeface="Charter Roman" charset="0"/>
                </a:rPr>
                <a:t>Teacher Presence</a:t>
              </a: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white"/>
                  </a:solidFill>
                  <a:effectLst/>
                  <a:uLnTx/>
                  <a:uFillTx/>
                  <a:latin typeface="Charter Roman" charset="0"/>
                  <a:ea typeface="Charter Roman" charset="0"/>
                  <a:cs typeface="Charter Roman" charset="0"/>
                </a:rPr>
                <a:t>% of teachers present  in the classroom during unannounced visit</a:t>
              </a:r>
            </a:p>
          </p:txBody>
        </p:sp>
        <p:cxnSp>
          <p:nvCxnSpPr>
            <p:cNvPr id="13" name="Straight Connector 12"/>
            <p:cNvCxnSpPr>
              <a:cxnSpLocks/>
              <a:endCxn id="8" idx="3"/>
            </p:cNvCxnSpPr>
            <p:nvPr/>
          </p:nvCxnSpPr>
          <p:spPr>
            <a:xfrm>
              <a:off x="13460420" y="5353079"/>
              <a:ext cx="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4778519" y="4659719"/>
              <a:ext cx="4087368" cy="740664"/>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white"/>
                  </a:solidFill>
                  <a:effectLst/>
                  <a:uLnTx/>
                  <a:uFillTx/>
                  <a:latin typeface="Charter Roman" charset="0"/>
                  <a:ea typeface="Charter Roman" charset="0"/>
                  <a:cs typeface="Charter Roman" charset="0"/>
                </a:rPr>
                <a:t>Monitoring &amp; Accountability</a:t>
              </a:r>
            </a:p>
          </p:txBody>
        </p:sp>
        <p:sp>
          <p:nvSpPr>
            <p:cNvPr id="22" name="Rounded Rectangle 21"/>
            <p:cNvSpPr/>
            <p:nvPr/>
          </p:nvSpPr>
          <p:spPr>
            <a:xfrm>
              <a:off x="4778519" y="3683796"/>
              <a:ext cx="4087368" cy="74066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a:ln>
                  <a:noFill/>
                </a:ln>
                <a:solidFill>
                  <a:prstClr val="white"/>
                </a:solidFill>
                <a:effectLst/>
                <a:uLnTx/>
                <a:uFillTx/>
                <a:latin typeface="Charter Roman" charset="0"/>
                <a:ea typeface="Charter Roman" charset="0"/>
                <a:cs typeface="Charter Roman" charset="0"/>
              </a:endParaRP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white"/>
                  </a:solidFill>
                  <a:effectLst/>
                  <a:uLnTx/>
                  <a:uFillTx/>
                  <a:latin typeface="Charter Roman" charset="0"/>
                  <a:ea typeface="Charter Roman" charset="0"/>
                  <a:cs typeface="Charter Roman" charset="0"/>
                </a:rPr>
                <a:t>Evaluation</a:t>
              </a: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a:ln>
                  <a:noFill/>
                </a:ln>
                <a:solidFill>
                  <a:prstClr val="white"/>
                </a:solidFill>
                <a:effectLst/>
                <a:uLnTx/>
                <a:uFillTx/>
                <a:latin typeface="Charter Roman" charset="0"/>
                <a:ea typeface="Charter Roman" charset="0"/>
                <a:cs typeface="Charter Roman" charset="0"/>
              </a:endParaRPr>
            </a:p>
          </p:txBody>
        </p:sp>
        <p:sp>
          <p:nvSpPr>
            <p:cNvPr id="23" name="Rounded Rectangle 22"/>
            <p:cNvSpPr/>
            <p:nvPr/>
          </p:nvSpPr>
          <p:spPr>
            <a:xfrm>
              <a:off x="4778519" y="2848304"/>
              <a:ext cx="4087368" cy="74066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a:ln>
                  <a:noFill/>
                </a:ln>
                <a:solidFill>
                  <a:prstClr val="white"/>
                </a:solidFill>
                <a:effectLst/>
                <a:uLnTx/>
                <a:uFillTx/>
                <a:latin typeface="Charter Roman" charset="0"/>
                <a:ea typeface="Charter Roman" charset="0"/>
                <a:cs typeface="Charter Roman" charset="0"/>
              </a:endParaRP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white"/>
                  </a:solidFill>
                  <a:effectLst/>
                  <a:uLnTx/>
                  <a:uFillTx/>
                  <a:latin typeface="Charter Roman" charset="0"/>
                  <a:ea typeface="Charter Roman" charset="0"/>
                  <a:cs typeface="Charter Roman" charset="0"/>
                </a:rPr>
                <a:t>Support</a:t>
              </a: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a:ln>
                  <a:noFill/>
                </a:ln>
                <a:solidFill>
                  <a:prstClr val="white"/>
                </a:solidFill>
                <a:effectLst/>
                <a:uLnTx/>
                <a:uFillTx/>
                <a:latin typeface="Charter Roman" charset="0"/>
                <a:ea typeface="Charter Roman" charset="0"/>
                <a:cs typeface="Charter Roman" charset="0"/>
              </a:endParaRPr>
            </a:p>
          </p:txBody>
        </p:sp>
        <p:sp>
          <p:nvSpPr>
            <p:cNvPr id="24" name="Rounded Rectangle 23"/>
            <p:cNvSpPr/>
            <p:nvPr/>
          </p:nvSpPr>
          <p:spPr>
            <a:xfrm>
              <a:off x="4778519" y="1964394"/>
              <a:ext cx="4087368" cy="74066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a:ln>
                  <a:noFill/>
                </a:ln>
                <a:solidFill>
                  <a:prstClr val="white"/>
                </a:solidFill>
                <a:effectLst/>
                <a:uLnTx/>
                <a:uFillTx/>
                <a:latin typeface="Charter Roman" charset="0"/>
                <a:ea typeface="Charter Roman" charset="0"/>
                <a:cs typeface="Charter Roman" charset="0"/>
              </a:endParaRP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white"/>
                  </a:solidFill>
                  <a:effectLst/>
                  <a:uLnTx/>
                  <a:uFillTx/>
                  <a:latin typeface="Charter Roman" charset="0"/>
                  <a:ea typeface="Charter Roman" charset="0"/>
                  <a:cs typeface="Charter Roman" charset="0"/>
                </a:rPr>
                <a:t>Selection &amp; Deployment</a:t>
              </a: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a:ln>
                  <a:noFill/>
                </a:ln>
                <a:solidFill>
                  <a:prstClr val="white"/>
                </a:solidFill>
                <a:effectLst/>
                <a:uLnTx/>
                <a:uFillTx/>
                <a:latin typeface="Charter Roman" charset="0"/>
                <a:ea typeface="Charter Roman" charset="0"/>
                <a:cs typeface="Charter Roman" charset="0"/>
              </a:endParaRPr>
            </a:p>
          </p:txBody>
        </p:sp>
        <p:sp>
          <p:nvSpPr>
            <p:cNvPr id="25" name="Rounded Rectangle 24"/>
            <p:cNvSpPr/>
            <p:nvPr/>
          </p:nvSpPr>
          <p:spPr>
            <a:xfrm>
              <a:off x="4778519" y="1145850"/>
              <a:ext cx="4087368" cy="74066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white"/>
                  </a:solidFill>
                  <a:effectLst/>
                  <a:uLnTx/>
                  <a:uFillTx/>
                  <a:latin typeface="Charter Roman" charset="0"/>
                  <a:ea typeface="Charter Roman" charset="0"/>
                  <a:cs typeface="Charter Roman" charset="0"/>
                </a:rPr>
                <a:t>Attraction</a:t>
              </a:r>
            </a:p>
          </p:txBody>
        </p:sp>
        <p:sp>
          <p:nvSpPr>
            <p:cNvPr id="26" name="Rounded Rectangle 25"/>
            <p:cNvSpPr/>
            <p:nvPr/>
          </p:nvSpPr>
          <p:spPr>
            <a:xfrm>
              <a:off x="4745066" y="5523743"/>
              <a:ext cx="4087368" cy="740664"/>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white"/>
                  </a:solidFill>
                  <a:effectLst/>
                  <a:uLnTx/>
                  <a:uFillTx/>
                  <a:latin typeface="Charter Roman" charset="0"/>
                  <a:ea typeface="Charter Roman" charset="0"/>
                  <a:cs typeface="Charter Roman" charset="0"/>
                </a:rPr>
                <a:t>Intrinsic Motivation</a:t>
              </a:r>
            </a:p>
          </p:txBody>
        </p:sp>
        <p:sp>
          <p:nvSpPr>
            <p:cNvPr id="34" name="Rounded Rectangle 33"/>
            <p:cNvSpPr/>
            <p:nvPr/>
          </p:nvSpPr>
          <p:spPr>
            <a:xfrm>
              <a:off x="9339597" y="1842873"/>
              <a:ext cx="4087368" cy="1046769"/>
            </a:xfrm>
            <a:prstGeom prst="roundRect">
              <a:avLst/>
            </a:prstGeom>
            <a:solidFill>
              <a:srgbClr val="369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white"/>
                  </a:solidFill>
                  <a:effectLst/>
                  <a:uLnTx/>
                  <a:uFillTx/>
                  <a:latin typeface="Charter Roman" charset="0"/>
                  <a:ea typeface="Charter Roman" charset="0"/>
                  <a:cs typeface="Charter Roman" charset="0"/>
                </a:rPr>
                <a:t>Content Knowledge</a:t>
              </a: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white"/>
                  </a:solidFill>
                  <a:effectLst/>
                  <a:uLnTx/>
                  <a:uFillTx/>
                  <a:latin typeface="Charter Roman" charset="0"/>
                  <a:ea typeface="Charter Roman" charset="0"/>
                  <a:cs typeface="Charter Roman" charset="0"/>
                </a:rPr>
                <a:t>% of teachers who master content</a:t>
              </a:r>
            </a:p>
          </p:txBody>
        </p:sp>
        <p:sp>
          <p:nvSpPr>
            <p:cNvPr id="35" name="Rounded Rectangle 34"/>
            <p:cNvSpPr/>
            <p:nvPr/>
          </p:nvSpPr>
          <p:spPr>
            <a:xfrm>
              <a:off x="9339599" y="3000692"/>
              <a:ext cx="4087368" cy="1042416"/>
            </a:xfrm>
            <a:prstGeom prst="roundRect">
              <a:avLst/>
            </a:prstGeom>
            <a:solidFill>
              <a:srgbClr val="369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a:ln>
                  <a:noFill/>
                </a:ln>
                <a:solidFill>
                  <a:prstClr val="white"/>
                </a:solidFill>
                <a:effectLst/>
                <a:uLnTx/>
                <a:uFillTx/>
                <a:latin typeface="Charter Roman" charset="0"/>
                <a:ea typeface="Charter Roman" charset="0"/>
                <a:cs typeface="Charter Roman" charset="0"/>
              </a:endParaRP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white"/>
                  </a:solidFill>
                  <a:effectLst/>
                  <a:uLnTx/>
                  <a:uFillTx/>
                  <a:latin typeface="Charter Roman" charset="0"/>
                  <a:ea typeface="Charter Roman" charset="0"/>
                  <a:cs typeface="Charter Roman" charset="0"/>
                </a:rPr>
                <a:t>Pedagogical Skills</a:t>
              </a: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white"/>
                  </a:solidFill>
                  <a:effectLst/>
                  <a:uLnTx/>
                  <a:uFillTx/>
                  <a:latin typeface="Charter Roman" charset="0"/>
                  <a:ea typeface="Charter Roman" charset="0"/>
                  <a:cs typeface="Charter Roman" charset="0"/>
                </a:rPr>
                <a:t>% of teachers at a certain level</a:t>
              </a: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a:ln>
                  <a:noFill/>
                </a:ln>
                <a:solidFill>
                  <a:prstClr val="white"/>
                </a:solidFill>
                <a:effectLst/>
                <a:uLnTx/>
                <a:uFillTx/>
                <a:latin typeface="Charter Roman" charset="0"/>
                <a:ea typeface="Charter Roman" charset="0"/>
                <a:cs typeface="Charter Roman" charset="0"/>
              </a:endParaRPr>
            </a:p>
          </p:txBody>
        </p:sp>
        <p:cxnSp>
          <p:nvCxnSpPr>
            <p:cNvPr id="48" name="Straight Connector 47"/>
            <p:cNvCxnSpPr>
              <a:cxnSpLocks/>
              <a:stCxn id="5" idx="1"/>
              <a:endCxn id="25" idx="3"/>
            </p:cNvCxnSpPr>
            <p:nvPr/>
          </p:nvCxnSpPr>
          <p:spPr>
            <a:xfrm flipH="1" flipV="1">
              <a:off x="8865887" y="1516183"/>
              <a:ext cx="473712" cy="141764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a:stCxn id="5" idx="1"/>
              <a:endCxn id="24" idx="3"/>
            </p:cNvCxnSpPr>
            <p:nvPr/>
          </p:nvCxnSpPr>
          <p:spPr>
            <a:xfrm flipH="1" flipV="1">
              <a:off x="8865887" y="2334727"/>
              <a:ext cx="473712" cy="59910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a:stCxn id="5" idx="1"/>
              <a:endCxn id="23" idx="3"/>
            </p:cNvCxnSpPr>
            <p:nvPr/>
          </p:nvCxnSpPr>
          <p:spPr>
            <a:xfrm flipH="1">
              <a:off x="8865887" y="2933828"/>
              <a:ext cx="473712" cy="28480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cxnSpLocks/>
              <a:stCxn id="5" idx="1"/>
              <a:endCxn id="22" idx="3"/>
            </p:cNvCxnSpPr>
            <p:nvPr/>
          </p:nvCxnSpPr>
          <p:spPr>
            <a:xfrm flipH="1">
              <a:off x="8865887" y="2933828"/>
              <a:ext cx="473712" cy="112030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8" idx="1"/>
              <a:endCxn id="21" idx="3"/>
            </p:cNvCxnSpPr>
            <p:nvPr/>
          </p:nvCxnSpPr>
          <p:spPr>
            <a:xfrm flipH="1" flipV="1">
              <a:off x="8865887" y="5030051"/>
              <a:ext cx="507165" cy="32302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8" idx="1"/>
              <a:endCxn id="26" idx="3"/>
            </p:cNvCxnSpPr>
            <p:nvPr/>
          </p:nvCxnSpPr>
          <p:spPr>
            <a:xfrm flipH="1">
              <a:off x="8832434" y="5353079"/>
              <a:ext cx="540618" cy="54099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6290240" y="714231"/>
              <a:ext cx="997018" cy="405837"/>
            </a:xfrm>
            <a:prstGeom prst="rect">
              <a:avLst/>
            </a:prstGeom>
            <a:noFill/>
          </p:spPr>
          <p:txBody>
            <a:bodyPr wrap="non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Policies</a:t>
              </a:r>
            </a:p>
          </p:txBody>
        </p:sp>
        <p:sp>
          <p:nvSpPr>
            <p:cNvPr id="85" name="TextBox 84"/>
            <p:cNvSpPr txBox="1"/>
            <p:nvPr/>
          </p:nvSpPr>
          <p:spPr>
            <a:xfrm>
              <a:off x="10837344" y="714231"/>
              <a:ext cx="1158782" cy="405837"/>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Practices</a:t>
              </a:r>
              <a:endParaRPr kumimoji="0" lang="en-US" sz="2400" b="1" i="0" u="none" strike="noStrike" kern="1200" cap="none" spc="0" normalizeH="0" baseline="0" noProof="0">
                <a:ln>
                  <a:noFill/>
                </a:ln>
                <a:solidFill>
                  <a:prstClr val="black"/>
                </a:solidFill>
                <a:effectLst/>
                <a:uLnTx/>
                <a:uFillTx/>
                <a:latin typeface="Charter Roman" charset="0"/>
                <a:ea typeface="Charter Roman" charset="0"/>
                <a:cs typeface="Charter Roman" charset="0"/>
              </a:endParaRPr>
            </a:p>
          </p:txBody>
        </p:sp>
        <p:cxnSp>
          <p:nvCxnSpPr>
            <p:cNvPr id="42" name="Straight Connector 41">
              <a:extLst>
                <a:ext uri="{FF2B5EF4-FFF2-40B4-BE49-F238E27FC236}">
                  <a16:creationId xmlns:a16="http://schemas.microsoft.com/office/drawing/2014/main" id="{F439BA7C-C1C1-4C7C-9D55-5FC26EAC4BB5}"/>
                </a:ext>
              </a:extLst>
            </p:cNvPr>
            <p:cNvCxnSpPr>
              <a:cxnSpLocks/>
            </p:cNvCxnSpPr>
            <p:nvPr/>
          </p:nvCxnSpPr>
          <p:spPr>
            <a:xfrm flipV="1">
              <a:off x="14809946" y="2773706"/>
              <a:ext cx="0" cy="283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9801DF-D880-4C32-ADB6-ECB8CC1E565D}"/>
                </a:ext>
              </a:extLst>
            </p:cNvPr>
            <p:cNvCxnSpPr>
              <a:cxnSpLocks/>
            </p:cNvCxnSpPr>
            <p:nvPr/>
          </p:nvCxnSpPr>
          <p:spPr>
            <a:xfrm>
              <a:off x="13426969" y="5219186"/>
              <a:ext cx="0" cy="1"/>
            </a:xfrm>
            <a:prstGeom prst="line">
              <a:avLst/>
            </a:prstGeom>
            <a:ln>
              <a:solidFill>
                <a:srgbClr val="3693D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5E53A87-B3A9-49E6-AEFA-4189AF486F2B}"/>
                </a:ext>
              </a:extLst>
            </p:cNvPr>
            <p:cNvCxnSpPr>
              <a:cxnSpLocks/>
            </p:cNvCxnSpPr>
            <p:nvPr/>
          </p:nvCxnSpPr>
          <p:spPr>
            <a:xfrm flipH="1">
              <a:off x="13426965" y="2773703"/>
              <a:ext cx="13829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CED9D3-D945-4BE4-BD28-AD259760CE79}"/>
                </a:ext>
              </a:extLst>
            </p:cNvPr>
            <p:cNvCxnSpPr>
              <a:cxnSpLocks/>
            </p:cNvCxnSpPr>
            <p:nvPr/>
          </p:nvCxnSpPr>
          <p:spPr>
            <a:xfrm flipH="1">
              <a:off x="13460420" y="5353079"/>
              <a:ext cx="134952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E6CAA605-9E28-4F48-B68A-9C420AA20DFF}"/>
              </a:ext>
            </a:extLst>
          </p:cNvPr>
          <p:cNvSpPr txBox="1"/>
          <p:nvPr/>
        </p:nvSpPr>
        <p:spPr>
          <a:xfrm>
            <a:off x="9032893" y="1134262"/>
            <a:ext cx="934871" cy="523220"/>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Skills</a:t>
            </a:r>
            <a:endParaRPr kumimoji="0" lang="en-US" sz="2400" b="1" i="0" u="none" strike="noStrike" kern="1200" cap="none" spc="0" normalizeH="0" baseline="0" noProof="0">
              <a:ln>
                <a:noFill/>
              </a:ln>
              <a:solidFill>
                <a:prstClr val="black"/>
              </a:solidFill>
              <a:effectLst/>
              <a:uLnTx/>
              <a:uFillTx/>
              <a:latin typeface="Charter Roman" charset="0"/>
              <a:ea typeface="Charter Roman" charset="0"/>
              <a:cs typeface="Charter Roman" charset="0"/>
            </a:endParaRPr>
          </a:p>
        </p:txBody>
      </p:sp>
    </p:spTree>
    <p:extLst>
      <p:ext uri="{BB962C8B-B14F-4D97-AF65-F5344CB8AC3E}">
        <p14:creationId xmlns:p14="http://schemas.microsoft.com/office/powerpoint/2010/main" val="1693095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88BD3C39-F487-4A03-A50C-427DCEE3A0B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59686"/>
            <a:ext cx="18259995" cy="1048148"/>
          </a:xfrm>
          <a:prstGeom prst="rect">
            <a:avLst/>
          </a:prstGeom>
          <a:noFill/>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30171" b="37553"/>
          <a:stretch/>
        </p:blipFill>
        <p:spPr>
          <a:xfrm>
            <a:off x="13384320" y="5810388"/>
            <a:ext cx="5028303" cy="4496745"/>
          </a:xfrm>
          <a:prstGeom prst="rect">
            <a:avLst/>
          </a:prstGeom>
        </p:spPr>
      </p:pic>
      <p:sp>
        <p:nvSpPr>
          <p:cNvPr id="10" name="Donut 9"/>
          <p:cNvSpPr/>
          <p:nvPr/>
        </p:nvSpPr>
        <p:spPr>
          <a:xfrm>
            <a:off x="12838893" y="5212072"/>
            <a:ext cx="8380476" cy="8382114"/>
          </a:xfrm>
          <a:prstGeom prst="donut">
            <a:avLst>
              <a:gd name="adj" fmla="val 651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a:ln>
                  <a:noFill/>
                </a:ln>
                <a:solidFill>
                  <a:prstClr val="white"/>
                </a:solidFill>
                <a:effectLst/>
                <a:uLnTx/>
                <a:uFillTx/>
                <a:latin typeface="Calibri" panose="020F0502020204030204"/>
                <a:ea typeface="+mn-ea"/>
                <a:cs typeface="+mn-cs"/>
              </a:rPr>
              <a:t>Policies</a:t>
            </a: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22440E59-58B6-954A-9A56-CAD3DFBF680D}"/>
              </a:ext>
            </a:extLst>
          </p:cNvPr>
          <p:cNvSpPr txBox="1"/>
          <p:nvPr/>
        </p:nvSpPr>
        <p:spPr>
          <a:xfrm>
            <a:off x="16157781" y="6264693"/>
            <a:ext cx="1641423" cy="507831"/>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a:ln>
                  <a:noFill/>
                </a:ln>
                <a:solidFill>
                  <a:prstClr val="white"/>
                </a:solidFill>
                <a:effectLst/>
                <a:uLnTx/>
                <a:uFillTx/>
                <a:latin typeface="Calibri" panose="020F0502020204030204"/>
                <a:ea typeface="+mn-ea"/>
                <a:cs typeface="+mn-cs"/>
              </a:rPr>
              <a:t>Practices</a:t>
            </a:r>
          </a:p>
        </p:txBody>
      </p:sp>
      <p:grpSp>
        <p:nvGrpSpPr>
          <p:cNvPr id="18" name="Group 17">
            <a:extLst>
              <a:ext uri="{FF2B5EF4-FFF2-40B4-BE49-F238E27FC236}">
                <a16:creationId xmlns:a16="http://schemas.microsoft.com/office/drawing/2014/main" id="{E3101AA0-EB80-431A-A4DF-75EAC60F5F0A}"/>
              </a:ext>
            </a:extLst>
          </p:cNvPr>
          <p:cNvGrpSpPr/>
          <p:nvPr/>
        </p:nvGrpSpPr>
        <p:grpSpPr>
          <a:xfrm>
            <a:off x="838196" y="204468"/>
            <a:ext cx="13133547" cy="7138015"/>
            <a:chOff x="4745066" y="714231"/>
            <a:chExt cx="10064882" cy="5536617"/>
          </a:xfrm>
        </p:grpSpPr>
        <p:sp>
          <p:nvSpPr>
            <p:cNvPr id="5" name="Rounded Rectangle 4"/>
            <p:cNvSpPr/>
            <p:nvPr/>
          </p:nvSpPr>
          <p:spPr>
            <a:xfrm>
              <a:off x="9339599" y="1479041"/>
              <a:ext cx="4087368" cy="29095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sysClr val="windowText" lastClr="000000"/>
                  </a:solidFill>
                  <a:effectLst/>
                  <a:uLnTx/>
                  <a:uFillTx/>
                  <a:latin typeface="Charter Roman" charset="0"/>
                  <a:ea typeface="Charter Roman" charset="0"/>
                  <a:cs typeface="Charter Roman" charset="0"/>
                </a:rPr>
                <a:t>Skills</a:t>
              </a: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a:ln>
                  <a:noFill/>
                </a:ln>
                <a:solidFill>
                  <a:sysClr val="windowText" lastClr="000000"/>
                </a:solidFill>
                <a:effectLst/>
                <a:uLnTx/>
                <a:uFillTx/>
                <a:latin typeface="Charter Roman" charset="0"/>
                <a:ea typeface="Charter Roman" charset="0"/>
                <a:cs typeface="Charter Roman" charset="0"/>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1" i="0" u="none" strike="noStrike" kern="1200" cap="none" spc="0" normalizeH="0" baseline="0" noProof="0">
                <a:ln>
                  <a:noFill/>
                </a:ln>
                <a:solidFill>
                  <a:sysClr val="windowText" lastClr="000000"/>
                </a:solidFill>
                <a:effectLst/>
                <a:uLnTx/>
                <a:uFillTx/>
                <a:latin typeface="Charter Roman" charset="0"/>
                <a:ea typeface="Charter Roman" charset="0"/>
                <a:cs typeface="Charter Roman" charset="0"/>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1" i="0" u="none" strike="noStrike" kern="1200" cap="none" spc="0" normalizeH="0" baseline="0" noProof="0">
                <a:ln>
                  <a:noFill/>
                </a:ln>
                <a:solidFill>
                  <a:sysClr val="windowText" lastClr="000000"/>
                </a:solidFill>
                <a:effectLst/>
                <a:uLnTx/>
                <a:uFillTx/>
                <a:latin typeface="Charter Roman" charset="0"/>
                <a:ea typeface="Charter Roman" charset="0"/>
                <a:cs typeface="Charter Roman" charset="0"/>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1" i="0" u="none" strike="noStrike" kern="1200" cap="none" spc="0" normalizeH="0" baseline="0" noProof="0">
                <a:ln>
                  <a:noFill/>
                </a:ln>
                <a:solidFill>
                  <a:prstClr val="white"/>
                </a:solidFill>
                <a:effectLst/>
                <a:uLnTx/>
                <a:uFillTx/>
                <a:latin typeface="Charter Roman" charset="0"/>
                <a:ea typeface="Charter Roman" charset="0"/>
                <a:cs typeface="Charter Roman" charset="0"/>
              </a:endParaRP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white"/>
                </a:solidFill>
                <a:effectLst/>
                <a:uLnTx/>
                <a:uFillTx/>
                <a:latin typeface="Charter Roman" charset="0"/>
                <a:ea typeface="Charter Roman" charset="0"/>
                <a:cs typeface="Charter Roman" charset="0"/>
              </a:endParaRP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white"/>
                  </a:solidFill>
                  <a:effectLst/>
                  <a:uLnTx/>
                  <a:uFillTx/>
                  <a:latin typeface="Charter Roman" charset="0"/>
                  <a:ea typeface="Charter Roman" charset="0"/>
                  <a:cs typeface="Charter Roman" charset="0"/>
                </a:rPr>
                <a:t>Classroom Absence Rate</a:t>
              </a: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white"/>
                  </a:solidFill>
                  <a:effectLst/>
                  <a:uLnTx/>
                  <a:uFillTx/>
                  <a:latin typeface="Charter Roman" charset="0"/>
                  <a:ea typeface="Charter Roman" charset="0"/>
                  <a:cs typeface="Charter Roman" charset="0"/>
                </a:rPr>
                <a:t>41%</a:t>
              </a:r>
              <a:endParaRPr kumimoji="0" lang="en-US" sz="1800" b="0" i="0" u="none" strike="noStrike" kern="1200" cap="none" spc="0" normalizeH="0" baseline="0" noProof="0">
                <a:ln>
                  <a:noFill/>
                </a:ln>
                <a:solidFill>
                  <a:prstClr val="white"/>
                </a:solidFill>
                <a:effectLst/>
                <a:uLnTx/>
                <a:uFillTx/>
                <a:latin typeface="Charter Roman" charset="0"/>
                <a:ea typeface="Charter Roman" charset="0"/>
                <a:cs typeface="Charter Roman" charset="0"/>
              </a:endParaRPr>
            </a:p>
          </p:txBody>
        </p:sp>
        <p:sp>
          <p:nvSpPr>
            <p:cNvPr id="8" name="Rounded Rectangle 7"/>
            <p:cNvSpPr/>
            <p:nvPr/>
          </p:nvSpPr>
          <p:spPr>
            <a:xfrm>
              <a:off x="9373052" y="4818311"/>
              <a:ext cx="4087368" cy="1042416"/>
            </a:xfrm>
            <a:prstGeom prst="roundRect">
              <a:avLst/>
            </a:prstGeom>
            <a:solidFill>
              <a:srgbClr val="85C546"/>
            </a:solidFill>
            <a:ln>
              <a:solidFill>
                <a:srgbClr val="85C5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black"/>
                  </a:solidFill>
                  <a:effectLst/>
                  <a:uLnTx/>
                  <a:uFillTx/>
                  <a:latin typeface="Charter Roman" charset="0"/>
                  <a:ea typeface="+mn-ea"/>
                  <a:cs typeface="+mn-cs"/>
                </a:rPr>
                <a:t>Teacher Presence</a:t>
              </a: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harter Roman" charset="0"/>
                  <a:ea typeface="+mn-ea"/>
                  <a:cs typeface="+mn-cs"/>
                </a:rPr>
                <a:t>93%</a:t>
              </a:r>
            </a:p>
          </p:txBody>
        </p:sp>
        <p:cxnSp>
          <p:nvCxnSpPr>
            <p:cNvPr id="13" name="Straight Connector 12"/>
            <p:cNvCxnSpPr>
              <a:cxnSpLocks/>
              <a:endCxn id="8" idx="3"/>
            </p:cNvCxnSpPr>
            <p:nvPr/>
          </p:nvCxnSpPr>
          <p:spPr>
            <a:xfrm>
              <a:off x="13460420" y="5339519"/>
              <a:ext cx="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4778519" y="4646159"/>
              <a:ext cx="4087368" cy="740664"/>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Monitoring &amp; Accountability</a:t>
              </a: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3.1</a:t>
              </a:r>
            </a:p>
          </p:txBody>
        </p:sp>
        <p:sp>
          <p:nvSpPr>
            <p:cNvPr id="22" name="Rounded Rectangle 21"/>
            <p:cNvSpPr/>
            <p:nvPr/>
          </p:nvSpPr>
          <p:spPr>
            <a:xfrm>
              <a:off x="4778519" y="3683796"/>
              <a:ext cx="4087368" cy="740664"/>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a:ln>
                  <a:noFill/>
                </a:ln>
                <a:solidFill>
                  <a:prstClr val="black"/>
                </a:solidFill>
                <a:effectLst/>
                <a:uLnTx/>
                <a:uFillTx/>
                <a:latin typeface="Charter Roman" charset="0"/>
                <a:ea typeface="Charter Roman" charset="0"/>
                <a:cs typeface="Charter Roman" charset="0"/>
              </a:endParaRP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Evaluation</a:t>
              </a: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3.6</a:t>
              </a: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a:ln>
                  <a:noFill/>
                </a:ln>
                <a:solidFill>
                  <a:prstClr val="black"/>
                </a:solidFill>
                <a:effectLst/>
                <a:uLnTx/>
                <a:uFillTx/>
                <a:latin typeface="Charter Roman" charset="0"/>
                <a:ea typeface="Charter Roman" charset="0"/>
                <a:cs typeface="Charter Roman" charset="0"/>
              </a:endParaRPr>
            </a:p>
          </p:txBody>
        </p:sp>
        <p:sp>
          <p:nvSpPr>
            <p:cNvPr id="23" name="Rounded Rectangle 22"/>
            <p:cNvSpPr/>
            <p:nvPr/>
          </p:nvSpPr>
          <p:spPr>
            <a:xfrm>
              <a:off x="4778519" y="2848304"/>
              <a:ext cx="4087368" cy="740664"/>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a:ln>
                  <a:noFill/>
                </a:ln>
                <a:solidFill>
                  <a:prstClr val="black"/>
                </a:solidFill>
                <a:effectLst/>
                <a:uLnTx/>
                <a:uFillTx/>
                <a:latin typeface="Charter Roman" charset="0"/>
                <a:ea typeface="Charter Roman" charset="0"/>
                <a:cs typeface="Charter Roman" charset="0"/>
              </a:endParaRP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Support</a:t>
              </a: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2.6</a:t>
              </a: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a:ln>
                  <a:noFill/>
                </a:ln>
                <a:solidFill>
                  <a:prstClr val="black"/>
                </a:solidFill>
                <a:effectLst/>
                <a:uLnTx/>
                <a:uFillTx/>
                <a:latin typeface="Charter Roman" charset="0"/>
                <a:ea typeface="Charter Roman" charset="0"/>
                <a:cs typeface="Charter Roman" charset="0"/>
              </a:endParaRPr>
            </a:p>
          </p:txBody>
        </p:sp>
        <p:sp>
          <p:nvSpPr>
            <p:cNvPr id="24" name="Rounded Rectangle 23"/>
            <p:cNvSpPr/>
            <p:nvPr/>
          </p:nvSpPr>
          <p:spPr>
            <a:xfrm>
              <a:off x="4778519" y="1964394"/>
              <a:ext cx="4087368" cy="740664"/>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a:ln>
                  <a:noFill/>
                </a:ln>
                <a:solidFill>
                  <a:prstClr val="black"/>
                </a:solidFill>
                <a:effectLst/>
                <a:uLnTx/>
                <a:uFillTx/>
                <a:latin typeface="Charter Roman" charset="0"/>
                <a:ea typeface="Charter Roman" charset="0"/>
                <a:cs typeface="Charter Roman" charset="0"/>
              </a:endParaRP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Selection &amp; Deployment</a:t>
              </a: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3.5</a:t>
              </a: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a:ln>
                  <a:noFill/>
                </a:ln>
                <a:solidFill>
                  <a:prstClr val="black"/>
                </a:solidFill>
                <a:effectLst/>
                <a:uLnTx/>
                <a:uFillTx/>
                <a:latin typeface="Charter Roman" charset="0"/>
                <a:ea typeface="Charter Roman" charset="0"/>
                <a:cs typeface="Charter Roman" charset="0"/>
              </a:endParaRPr>
            </a:p>
          </p:txBody>
        </p:sp>
        <p:sp>
          <p:nvSpPr>
            <p:cNvPr id="25" name="Rounded Rectangle 24"/>
            <p:cNvSpPr/>
            <p:nvPr/>
          </p:nvSpPr>
          <p:spPr>
            <a:xfrm>
              <a:off x="4778519" y="1145850"/>
              <a:ext cx="4087368" cy="740664"/>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Attraction</a:t>
              </a: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3.5</a:t>
              </a:r>
              <a:endParaRPr kumimoji="0" lang="en-US" sz="2100" b="1" i="0" u="none" strike="noStrike" kern="1200" cap="none" spc="0" normalizeH="0" baseline="0" noProof="0">
                <a:ln>
                  <a:noFill/>
                </a:ln>
                <a:solidFill>
                  <a:prstClr val="black"/>
                </a:solidFill>
                <a:effectLst/>
                <a:uLnTx/>
                <a:uFillTx/>
                <a:latin typeface="Charter Roman" charset="0"/>
                <a:ea typeface="Charter Roman" charset="0"/>
                <a:cs typeface="Charter Roman" charset="0"/>
              </a:endParaRPr>
            </a:p>
          </p:txBody>
        </p:sp>
        <p:sp>
          <p:nvSpPr>
            <p:cNvPr id="26" name="Rounded Rectangle 25"/>
            <p:cNvSpPr/>
            <p:nvPr/>
          </p:nvSpPr>
          <p:spPr>
            <a:xfrm>
              <a:off x="4745066" y="5510184"/>
              <a:ext cx="4087368" cy="740664"/>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Intrinsic Motivation</a:t>
              </a: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3.4</a:t>
              </a:r>
              <a:endParaRPr kumimoji="0" lang="en-US" sz="2100" b="1" i="0" u="none" strike="noStrike" kern="1200" cap="none" spc="0" normalizeH="0" baseline="0" noProof="0">
                <a:ln>
                  <a:noFill/>
                </a:ln>
                <a:solidFill>
                  <a:prstClr val="black"/>
                </a:solidFill>
                <a:effectLst/>
                <a:uLnTx/>
                <a:uFillTx/>
                <a:latin typeface="Charter Roman" charset="0"/>
                <a:ea typeface="Charter Roman" charset="0"/>
                <a:cs typeface="Charter Roman" charset="0"/>
              </a:endParaRPr>
            </a:p>
          </p:txBody>
        </p:sp>
        <p:sp>
          <p:nvSpPr>
            <p:cNvPr id="34" name="Rounded Rectangle 33"/>
            <p:cNvSpPr/>
            <p:nvPr/>
          </p:nvSpPr>
          <p:spPr>
            <a:xfrm>
              <a:off x="9339597" y="1842873"/>
              <a:ext cx="4087368" cy="1046769"/>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Content Knowledge</a:t>
              </a: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34%</a:t>
              </a:r>
            </a:p>
          </p:txBody>
        </p:sp>
        <p:sp>
          <p:nvSpPr>
            <p:cNvPr id="35" name="Rounded Rectangle 34"/>
            <p:cNvSpPr/>
            <p:nvPr/>
          </p:nvSpPr>
          <p:spPr>
            <a:xfrm>
              <a:off x="9339599" y="3000692"/>
              <a:ext cx="4087368" cy="1042416"/>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a:ln>
                  <a:noFill/>
                </a:ln>
                <a:solidFill>
                  <a:prstClr val="black"/>
                </a:solidFill>
                <a:effectLst/>
                <a:uLnTx/>
                <a:uFillTx/>
                <a:latin typeface="Charter Roman" charset="0"/>
                <a:ea typeface="Charter Roman" charset="0"/>
                <a:cs typeface="Charter Roman" charset="0"/>
              </a:endParaRP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Pedagogical Skills</a:t>
              </a: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68%</a:t>
              </a: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a:ln>
                  <a:noFill/>
                </a:ln>
                <a:solidFill>
                  <a:prstClr val="black"/>
                </a:solidFill>
                <a:effectLst/>
                <a:uLnTx/>
                <a:uFillTx/>
                <a:latin typeface="Charter Roman" charset="0"/>
                <a:ea typeface="Charter Roman" charset="0"/>
                <a:cs typeface="Charter Roman" charset="0"/>
              </a:endParaRPr>
            </a:p>
          </p:txBody>
        </p:sp>
        <p:cxnSp>
          <p:nvCxnSpPr>
            <p:cNvPr id="48" name="Straight Connector 47"/>
            <p:cNvCxnSpPr>
              <a:cxnSpLocks/>
              <a:stCxn id="5" idx="1"/>
              <a:endCxn id="25" idx="3"/>
            </p:cNvCxnSpPr>
            <p:nvPr/>
          </p:nvCxnSpPr>
          <p:spPr>
            <a:xfrm flipH="1" flipV="1">
              <a:off x="8865887" y="1516183"/>
              <a:ext cx="473712" cy="141764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a:stCxn id="5" idx="1"/>
              <a:endCxn id="24" idx="3"/>
            </p:cNvCxnSpPr>
            <p:nvPr/>
          </p:nvCxnSpPr>
          <p:spPr>
            <a:xfrm flipH="1" flipV="1">
              <a:off x="8865887" y="2334727"/>
              <a:ext cx="473712" cy="59910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a:stCxn id="5" idx="1"/>
              <a:endCxn id="23" idx="3"/>
            </p:cNvCxnSpPr>
            <p:nvPr/>
          </p:nvCxnSpPr>
          <p:spPr>
            <a:xfrm flipH="1">
              <a:off x="8865887" y="2933828"/>
              <a:ext cx="473712" cy="28480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cxnSpLocks/>
              <a:stCxn id="5" idx="1"/>
              <a:endCxn id="22" idx="3"/>
            </p:cNvCxnSpPr>
            <p:nvPr/>
          </p:nvCxnSpPr>
          <p:spPr>
            <a:xfrm flipH="1">
              <a:off x="8865887" y="2933828"/>
              <a:ext cx="473712" cy="112030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8" idx="1"/>
              <a:endCxn id="21" idx="3"/>
            </p:cNvCxnSpPr>
            <p:nvPr/>
          </p:nvCxnSpPr>
          <p:spPr>
            <a:xfrm flipH="1" flipV="1">
              <a:off x="8865887" y="5016491"/>
              <a:ext cx="507165" cy="32302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8" idx="1"/>
              <a:endCxn id="26" idx="3"/>
            </p:cNvCxnSpPr>
            <p:nvPr/>
          </p:nvCxnSpPr>
          <p:spPr>
            <a:xfrm flipH="1">
              <a:off x="8832434" y="5339519"/>
              <a:ext cx="540618" cy="54099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6290240" y="714231"/>
              <a:ext cx="997018" cy="405837"/>
            </a:xfrm>
            <a:prstGeom prst="rect">
              <a:avLst/>
            </a:prstGeom>
            <a:noFill/>
          </p:spPr>
          <p:txBody>
            <a:bodyPr wrap="non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Policies</a:t>
              </a:r>
            </a:p>
          </p:txBody>
        </p:sp>
        <p:sp>
          <p:nvSpPr>
            <p:cNvPr id="85" name="TextBox 84"/>
            <p:cNvSpPr txBox="1"/>
            <p:nvPr/>
          </p:nvSpPr>
          <p:spPr>
            <a:xfrm>
              <a:off x="10803888" y="714231"/>
              <a:ext cx="1158782" cy="405837"/>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Practices</a:t>
              </a:r>
              <a:endParaRPr kumimoji="0" lang="en-US" sz="2400" b="1" i="0" u="none" strike="noStrike" kern="1200" cap="none" spc="0" normalizeH="0" baseline="0" noProof="0">
                <a:ln>
                  <a:noFill/>
                </a:ln>
                <a:solidFill>
                  <a:prstClr val="black"/>
                </a:solidFill>
                <a:effectLst/>
                <a:uLnTx/>
                <a:uFillTx/>
                <a:latin typeface="Charter Roman" charset="0"/>
                <a:ea typeface="Charter Roman" charset="0"/>
                <a:cs typeface="Charter Roman" charset="0"/>
              </a:endParaRPr>
            </a:p>
          </p:txBody>
        </p:sp>
        <p:cxnSp>
          <p:nvCxnSpPr>
            <p:cNvPr id="42" name="Straight Connector 41">
              <a:extLst>
                <a:ext uri="{FF2B5EF4-FFF2-40B4-BE49-F238E27FC236}">
                  <a16:creationId xmlns:a16="http://schemas.microsoft.com/office/drawing/2014/main" id="{F439BA7C-C1C1-4C7C-9D55-5FC26EAC4BB5}"/>
                </a:ext>
              </a:extLst>
            </p:cNvPr>
            <p:cNvCxnSpPr>
              <a:cxnSpLocks/>
            </p:cNvCxnSpPr>
            <p:nvPr/>
          </p:nvCxnSpPr>
          <p:spPr>
            <a:xfrm flipV="1">
              <a:off x="14809946" y="2773706"/>
              <a:ext cx="0" cy="283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9801DF-D880-4C32-ADB6-ECB8CC1E565D}"/>
                </a:ext>
              </a:extLst>
            </p:cNvPr>
            <p:cNvCxnSpPr>
              <a:cxnSpLocks/>
            </p:cNvCxnSpPr>
            <p:nvPr/>
          </p:nvCxnSpPr>
          <p:spPr>
            <a:xfrm>
              <a:off x="13426969" y="5219186"/>
              <a:ext cx="0" cy="1"/>
            </a:xfrm>
            <a:prstGeom prst="line">
              <a:avLst/>
            </a:prstGeom>
            <a:ln>
              <a:solidFill>
                <a:srgbClr val="3693D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5E53A87-B3A9-49E6-AEFA-4189AF486F2B}"/>
                </a:ext>
              </a:extLst>
            </p:cNvPr>
            <p:cNvCxnSpPr>
              <a:cxnSpLocks/>
            </p:cNvCxnSpPr>
            <p:nvPr/>
          </p:nvCxnSpPr>
          <p:spPr>
            <a:xfrm flipH="1">
              <a:off x="13426965" y="2773703"/>
              <a:ext cx="13829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CED9D3-D945-4BE4-BD28-AD259760CE79}"/>
                </a:ext>
              </a:extLst>
            </p:cNvPr>
            <p:cNvCxnSpPr>
              <a:cxnSpLocks/>
            </p:cNvCxnSpPr>
            <p:nvPr/>
          </p:nvCxnSpPr>
          <p:spPr>
            <a:xfrm flipH="1">
              <a:off x="13460420" y="5339519"/>
              <a:ext cx="134952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E6CAA605-9E28-4F48-B68A-9C420AA20DFF}"/>
              </a:ext>
            </a:extLst>
          </p:cNvPr>
          <p:cNvSpPr txBox="1"/>
          <p:nvPr/>
        </p:nvSpPr>
        <p:spPr>
          <a:xfrm>
            <a:off x="9032893" y="1134262"/>
            <a:ext cx="934871" cy="523220"/>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Skills</a:t>
            </a:r>
            <a:endParaRPr kumimoji="0" lang="en-US" sz="2400" b="1" i="0" u="none" strike="noStrike" kern="1200" cap="none" spc="0" normalizeH="0" baseline="0" noProof="0">
              <a:ln>
                <a:noFill/>
              </a:ln>
              <a:solidFill>
                <a:prstClr val="black"/>
              </a:solidFill>
              <a:effectLst/>
              <a:uLnTx/>
              <a:uFillTx/>
              <a:latin typeface="Charter Roman" charset="0"/>
              <a:ea typeface="Charter Roman" charset="0"/>
              <a:cs typeface="Charter Roman" charset="0"/>
            </a:endParaRPr>
          </a:p>
        </p:txBody>
      </p:sp>
      <p:sp>
        <p:nvSpPr>
          <p:cNvPr id="2" name="Flowchart: Alternate Process 1">
            <a:extLst>
              <a:ext uri="{FF2B5EF4-FFF2-40B4-BE49-F238E27FC236}">
                <a16:creationId xmlns:a16="http://schemas.microsoft.com/office/drawing/2014/main" id="{93B026EF-6F89-4D64-B827-7BCA7A3075C6}"/>
              </a:ext>
            </a:extLst>
          </p:cNvPr>
          <p:cNvSpPr/>
          <p:nvPr/>
        </p:nvSpPr>
        <p:spPr>
          <a:xfrm>
            <a:off x="2782692" y="7608499"/>
            <a:ext cx="5367073" cy="1934098"/>
          </a:xfrm>
          <a:prstGeom prst="flowChartAlternateProcess">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lowchart: Alternate Process 35">
            <a:extLst>
              <a:ext uri="{FF2B5EF4-FFF2-40B4-BE49-F238E27FC236}">
                <a16:creationId xmlns:a16="http://schemas.microsoft.com/office/drawing/2014/main" id="{8141CE1C-C174-4BD5-81AC-A680D258F8A8}"/>
              </a:ext>
            </a:extLst>
          </p:cNvPr>
          <p:cNvSpPr/>
          <p:nvPr/>
        </p:nvSpPr>
        <p:spPr>
          <a:xfrm>
            <a:off x="2799347" y="7600154"/>
            <a:ext cx="5367074" cy="1934098"/>
          </a:xfrm>
          <a:prstGeom prst="flowChartAlternateProcess">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Arrow: Pentagon 38">
            <a:extLst>
              <a:ext uri="{FF2B5EF4-FFF2-40B4-BE49-F238E27FC236}">
                <a16:creationId xmlns:a16="http://schemas.microsoft.com/office/drawing/2014/main" id="{06E0AF3C-8B4D-4500-B05D-A829D65A2142}"/>
              </a:ext>
            </a:extLst>
          </p:cNvPr>
          <p:cNvSpPr/>
          <p:nvPr/>
        </p:nvSpPr>
        <p:spPr>
          <a:xfrm>
            <a:off x="1804430" y="8164131"/>
            <a:ext cx="1973179" cy="788149"/>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panose="020F0502020204030204"/>
                <a:ea typeface="+mn-ea"/>
                <a:cs typeface="+mn-cs"/>
              </a:rPr>
              <a:t>Support</a:t>
            </a:r>
          </a:p>
        </p:txBody>
      </p:sp>
      <p:sp>
        <p:nvSpPr>
          <p:cNvPr id="40" name="TextBox 39">
            <a:extLst>
              <a:ext uri="{FF2B5EF4-FFF2-40B4-BE49-F238E27FC236}">
                <a16:creationId xmlns:a16="http://schemas.microsoft.com/office/drawing/2014/main" id="{5C35CED4-0964-4638-886B-1832B2E517E1}"/>
              </a:ext>
            </a:extLst>
          </p:cNvPr>
          <p:cNvSpPr txBox="1"/>
          <p:nvPr/>
        </p:nvSpPr>
        <p:spPr>
          <a:xfrm>
            <a:off x="3800946" y="7879737"/>
            <a:ext cx="4700337"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Induction – 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Teacher Practicum – 18%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In-Service Training – 26%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Opportunities to come together – 75% </a:t>
            </a:r>
          </a:p>
        </p:txBody>
      </p:sp>
      <p:pic>
        <p:nvPicPr>
          <p:cNvPr id="37" name="Picture 36">
            <a:extLst>
              <a:ext uri="{FF2B5EF4-FFF2-40B4-BE49-F238E27FC236}">
                <a16:creationId xmlns:a16="http://schemas.microsoft.com/office/drawing/2014/main" id="{B5BCB4CF-A63D-4CD7-A20E-9A23122FAAAA}"/>
              </a:ext>
            </a:extLst>
          </p:cNvPr>
          <p:cNvPicPr>
            <a:picLocks noChangeAspect="1"/>
          </p:cNvPicPr>
          <p:nvPr/>
        </p:nvPicPr>
        <p:blipFill>
          <a:blip r:embed="rId5"/>
          <a:stretch>
            <a:fillRect/>
          </a:stretch>
        </p:blipFill>
        <p:spPr>
          <a:xfrm>
            <a:off x="414097" y="8181474"/>
            <a:ext cx="1296213" cy="788150"/>
          </a:xfrm>
          <a:prstGeom prst="rect">
            <a:avLst/>
          </a:prstGeom>
        </p:spPr>
      </p:pic>
    </p:spTree>
    <p:extLst>
      <p:ext uri="{BB962C8B-B14F-4D97-AF65-F5344CB8AC3E}">
        <p14:creationId xmlns:p14="http://schemas.microsoft.com/office/powerpoint/2010/main" val="553352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8D4513A-E1B2-4B84-AC3E-7B31350383B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 y="9258301"/>
            <a:ext cx="18287999" cy="1048148"/>
          </a:xfrm>
          <a:prstGeom prst="rect">
            <a:avLst/>
          </a:prstGeom>
          <a:noFill/>
        </p:spPr>
      </p:pic>
      <p:sp>
        <p:nvSpPr>
          <p:cNvPr id="45" name="TextBox 44">
            <a:extLst>
              <a:ext uri="{FF2B5EF4-FFF2-40B4-BE49-F238E27FC236}">
                <a16:creationId xmlns:a16="http://schemas.microsoft.com/office/drawing/2014/main" id="{22440E59-58B6-954A-9A56-CAD3DFBF680D}"/>
              </a:ext>
            </a:extLst>
          </p:cNvPr>
          <p:cNvSpPr txBox="1"/>
          <p:nvPr/>
        </p:nvSpPr>
        <p:spPr>
          <a:xfrm>
            <a:off x="125802" y="6264693"/>
            <a:ext cx="1641423" cy="507831"/>
          </a:xfrm>
          <a:prstGeom prst="rect">
            <a:avLst/>
          </a:prstGeom>
          <a:noFill/>
        </p:spPr>
        <p:txBody>
          <a:bodyPr wrap="square" rtlCol="0">
            <a:spAutoFit/>
          </a:bodyPr>
          <a:lstStyle/>
          <a:p>
            <a:pPr defTabSz="1371600"/>
            <a:r>
              <a:rPr lang="en-US" sz="2700" b="1">
                <a:solidFill>
                  <a:prstClr val="white"/>
                </a:solidFill>
                <a:latin typeface="Calibri" panose="020F0502020204030204"/>
              </a:rPr>
              <a:t>Practices</a:t>
            </a:r>
          </a:p>
        </p:txBody>
      </p:sp>
      <p:pic>
        <p:nvPicPr>
          <p:cNvPr id="47" name="Picture 46">
            <a:extLst>
              <a:ext uri="{FF2B5EF4-FFF2-40B4-BE49-F238E27FC236}">
                <a16:creationId xmlns:a16="http://schemas.microsoft.com/office/drawing/2014/main" id="{7EE5F4F3-8D86-4AF8-B738-AE26C07E79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7539" y="5604614"/>
            <a:ext cx="7200900" cy="7200900"/>
          </a:xfrm>
          <a:prstGeom prst="rect">
            <a:avLst/>
          </a:prstGeom>
        </p:spPr>
      </p:pic>
      <p:pic>
        <p:nvPicPr>
          <p:cNvPr id="49" name="Picture 48">
            <a:extLst>
              <a:ext uri="{FF2B5EF4-FFF2-40B4-BE49-F238E27FC236}">
                <a16:creationId xmlns:a16="http://schemas.microsoft.com/office/drawing/2014/main" id="{33D27F94-4415-47A4-87A3-8C5FA7352E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8139" y="5595800"/>
            <a:ext cx="7200900" cy="7200900"/>
          </a:xfrm>
          <a:prstGeom prst="rect">
            <a:avLst/>
          </a:prstGeom>
        </p:spPr>
      </p:pic>
      <p:sp>
        <p:nvSpPr>
          <p:cNvPr id="50" name="Donut 9">
            <a:extLst>
              <a:ext uri="{FF2B5EF4-FFF2-40B4-BE49-F238E27FC236}">
                <a16:creationId xmlns:a16="http://schemas.microsoft.com/office/drawing/2014/main" id="{AC101A2E-1F43-4537-9947-2C7EDCF9B5B6}"/>
              </a:ext>
            </a:extLst>
          </p:cNvPr>
          <p:cNvSpPr/>
          <p:nvPr/>
        </p:nvSpPr>
        <p:spPr>
          <a:xfrm>
            <a:off x="-2777327" y="5014007"/>
            <a:ext cx="8380476" cy="8382114"/>
          </a:xfrm>
          <a:prstGeom prst="donut">
            <a:avLst>
              <a:gd name="adj" fmla="val 651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b="1">
                <a:solidFill>
                  <a:prstClr val="white"/>
                </a:solidFill>
                <a:latin typeface="Calibri" panose="020F0502020204030204"/>
              </a:rPr>
              <a:t>Policies</a:t>
            </a:r>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p:txBody>
      </p:sp>
      <p:cxnSp>
        <p:nvCxnSpPr>
          <p:cNvPr id="95" name="Straight Connector 94">
            <a:extLst>
              <a:ext uri="{FF2B5EF4-FFF2-40B4-BE49-F238E27FC236}">
                <a16:creationId xmlns:a16="http://schemas.microsoft.com/office/drawing/2014/main" id="{B445F3A6-CDB3-426F-90B4-CCB84BAF0B40}"/>
              </a:ext>
            </a:extLst>
          </p:cNvPr>
          <p:cNvCxnSpPr>
            <a:cxnSpLocks/>
            <a:stCxn id="24" idx="1"/>
          </p:cNvCxnSpPr>
          <p:nvPr/>
        </p:nvCxnSpPr>
        <p:spPr>
          <a:xfrm flipH="1" flipV="1">
            <a:off x="2773498" y="4461873"/>
            <a:ext cx="1874708" cy="8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08D21B9-A76E-4F95-BD9A-A235C2B60204}"/>
              </a:ext>
            </a:extLst>
          </p:cNvPr>
          <p:cNvCxnSpPr>
            <a:cxnSpLocks/>
          </p:cNvCxnSpPr>
          <p:nvPr/>
        </p:nvCxnSpPr>
        <p:spPr>
          <a:xfrm flipV="1">
            <a:off x="2773496" y="4470337"/>
            <a:ext cx="0" cy="725576"/>
          </a:xfrm>
          <a:prstGeom prst="line">
            <a:avLst/>
          </a:prstGeom>
        </p:spPr>
        <p:style>
          <a:lnRef idx="1">
            <a:schemeClr val="accent1"/>
          </a:lnRef>
          <a:fillRef idx="0">
            <a:schemeClr val="accent1"/>
          </a:fillRef>
          <a:effectRef idx="0">
            <a:schemeClr val="accent1"/>
          </a:effectRef>
          <a:fontRef idx="minor">
            <a:schemeClr val="tx1"/>
          </a:fontRef>
        </p:style>
      </p:cxnSp>
      <p:sp>
        <p:nvSpPr>
          <p:cNvPr id="90" name="Rounded Rectangle 7">
            <a:extLst>
              <a:ext uri="{FF2B5EF4-FFF2-40B4-BE49-F238E27FC236}">
                <a16:creationId xmlns:a16="http://schemas.microsoft.com/office/drawing/2014/main" id="{4515786A-FEE4-4281-BA63-647782D0D3B2}"/>
              </a:ext>
            </a:extLst>
          </p:cNvPr>
          <p:cNvSpPr/>
          <p:nvPr/>
        </p:nvSpPr>
        <p:spPr>
          <a:xfrm>
            <a:off x="4648203" y="4609523"/>
            <a:ext cx="5773212" cy="1042416"/>
          </a:xfrm>
          <a:prstGeom prst="roundRect">
            <a:avLst/>
          </a:prstGeom>
          <a:solidFill>
            <a:srgbClr val="3693D5"/>
          </a:solidFill>
          <a:ln>
            <a:solidFill>
              <a:srgbClr val="369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100" b="1">
                <a:solidFill>
                  <a:prstClr val="white"/>
                </a:solidFill>
                <a:latin typeface="Charter Roman" charset="0"/>
                <a:ea typeface="Charter Roman" charset="0"/>
                <a:cs typeface="Charter Roman" charset="0"/>
              </a:rPr>
              <a:t>Student attendance</a:t>
            </a:r>
          </a:p>
          <a:p>
            <a:pPr algn="ctr" defTabSz="1371600"/>
            <a:r>
              <a:rPr lang="en-US" sz="2100" b="1">
                <a:solidFill>
                  <a:prstClr val="white"/>
                </a:solidFill>
                <a:latin typeface="Charter Roman" charset="0"/>
                <a:ea typeface="Charter Roman" charset="0"/>
                <a:cs typeface="Charter Roman" charset="0"/>
              </a:rPr>
              <a:t>% of Students Present  in the Classroom</a:t>
            </a:r>
          </a:p>
        </p:txBody>
      </p:sp>
      <p:sp>
        <p:nvSpPr>
          <p:cNvPr id="86" name="Rounded Rectangle 20">
            <a:extLst>
              <a:ext uri="{FF2B5EF4-FFF2-40B4-BE49-F238E27FC236}">
                <a16:creationId xmlns:a16="http://schemas.microsoft.com/office/drawing/2014/main" id="{32D660CB-8DC2-41DB-B907-BBC1FFB27871}"/>
              </a:ext>
            </a:extLst>
          </p:cNvPr>
          <p:cNvSpPr/>
          <p:nvPr/>
        </p:nvSpPr>
        <p:spPr>
          <a:xfrm>
            <a:off x="12084734" y="3876521"/>
            <a:ext cx="5773212" cy="1046153"/>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100" b="1">
                <a:solidFill>
                  <a:prstClr val="white"/>
                </a:solidFill>
                <a:latin typeface="Charter Roman" charset="0"/>
                <a:ea typeface="Charter Roman" charset="0"/>
                <a:cs typeface="Charter Roman" charset="0"/>
              </a:rPr>
              <a:t>Early Childhood Education</a:t>
            </a:r>
          </a:p>
        </p:txBody>
      </p:sp>
      <p:sp>
        <p:nvSpPr>
          <p:cNvPr id="87" name="Rounded Rectangle 21">
            <a:extLst>
              <a:ext uri="{FF2B5EF4-FFF2-40B4-BE49-F238E27FC236}">
                <a16:creationId xmlns:a16="http://schemas.microsoft.com/office/drawing/2014/main" id="{075ABCA8-3FE6-41F5-B002-87F76C630751}"/>
              </a:ext>
            </a:extLst>
          </p:cNvPr>
          <p:cNvSpPr/>
          <p:nvPr/>
        </p:nvSpPr>
        <p:spPr>
          <a:xfrm>
            <a:off x="12076865" y="2527642"/>
            <a:ext cx="5773212" cy="104615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100" b="1">
              <a:solidFill>
                <a:prstClr val="white"/>
              </a:solidFill>
              <a:latin typeface="Charter Roman" charset="0"/>
              <a:ea typeface="Charter Roman" charset="0"/>
              <a:cs typeface="Charter Roman" charset="0"/>
            </a:endParaRPr>
          </a:p>
          <a:p>
            <a:pPr algn="ctr" defTabSz="1371600"/>
            <a:r>
              <a:rPr lang="en-US" sz="2100" b="1">
                <a:solidFill>
                  <a:prstClr val="white"/>
                </a:solidFill>
                <a:latin typeface="Charter Roman" charset="0"/>
                <a:ea typeface="Charter Roman" charset="0"/>
                <a:cs typeface="Charter Roman" charset="0"/>
              </a:rPr>
              <a:t>Health Programs</a:t>
            </a:r>
          </a:p>
          <a:p>
            <a:pPr algn="ctr" defTabSz="1371600"/>
            <a:endParaRPr lang="en-US" sz="2100" b="1">
              <a:solidFill>
                <a:prstClr val="white"/>
              </a:solidFill>
              <a:latin typeface="Charter Roman" charset="0"/>
              <a:ea typeface="Charter Roman" charset="0"/>
              <a:cs typeface="Charter Roman" charset="0"/>
            </a:endParaRPr>
          </a:p>
        </p:txBody>
      </p:sp>
      <p:sp>
        <p:nvSpPr>
          <p:cNvPr id="88" name="Rounded Rectangle 22">
            <a:extLst>
              <a:ext uri="{FF2B5EF4-FFF2-40B4-BE49-F238E27FC236}">
                <a16:creationId xmlns:a16="http://schemas.microsoft.com/office/drawing/2014/main" id="{8AB942AD-ABBA-4626-BE0F-E61A2D8E0885}"/>
              </a:ext>
            </a:extLst>
          </p:cNvPr>
          <p:cNvSpPr/>
          <p:nvPr/>
        </p:nvSpPr>
        <p:spPr>
          <a:xfrm>
            <a:off x="12076865" y="1178759"/>
            <a:ext cx="5773212" cy="104615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100" b="1">
              <a:solidFill>
                <a:prstClr val="white"/>
              </a:solidFill>
              <a:latin typeface="Charter Roman" charset="0"/>
              <a:ea typeface="Charter Roman" charset="0"/>
              <a:cs typeface="Charter Roman" charset="0"/>
            </a:endParaRPr>
          </a:p>
          <a:p>
            <a:pPr algn="ctr" defTabSz="1371600"/>
            <a:r>
              <a:rPr lang="en-US" sz="2100" b="1">
                <a:solidFill>
                  <a:prstClr val="white"/>
                </a:solidFill>
                <a:latin typeface="Charter Roman" charset="0"/>
                <a:ea typeface="Charter Roman" charset="0"/>
                <a:cs typeface="Charter Roman" charset="0"/>
              </a:rPr>
              <a:t>Nutrition Programs</a:t>
            </a:r>
          </a:p>
          <a:p>
            <a:pPr algn="ctr" defTabSz="1371600"/>
            <a:endParaRPr lang="en-US" sz="2100" b="1">
              <a:solidFill>
                <a:prstClr val="white"/>
              </a:solidFill>
              <a:latin typeface="Charter Roman" charset="0"/>
              <a:ea typeface="Charter Roman" charset="0"/>
              <a:cs typeface="Charter Roman" charset="0"/>
            </a:endParaRPr>
          </a:p>
        </p:txBody>
      </p:sp>
      <p:sp>
        <p:nvSpPr>
          <p:cNvPr id="89" name="Rounded Rectangle 20">
            <a:extLst>
              <a:ext uri="{FF2B5EF4-FFF2-40B4-BE49-F238E27FC236}">
                <a16:creationId xmlns:a16="http://schemas.microsoft.com/office/drawing/2014/main" id="{A75838D2-E9FC-4E21-BC70-B69E0DE0CE3B}"/>
              </a:ext>
            </a:extLst>
          </p:cNvPr>
          <p:cNvSpPr/>
          <p:nvPr/>
        </p:nvSpPr>
        <p:spPr>
          <a:xfrm>
            <a:off x="12084734" y="5225402"/>
            <a:ext cx="5773212" cy="1046153"/>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100" b="1">
                <a:solidFill>
                  <a:prstClr val="white"/>
                </a:solidFill>
                <a:latin typeface="Charter Roman" charset="0"/>
                <a:ea typeface="Charter Roman" charset="0"/>
                <a:cs typeface="Charter Roman" charset="0"/>
              </a:rPr>
              <a:t>Caregiver Skills Capacity</a:t>
            </a:r>
          </a:p>
        </p:txBody>
      </p:sp>
      <p:sp>
        <p:nvSpPr>
          <p:cNvPr id="21" name="TextBox 20">
            <a:extLst>
              <a:ext uri="{FF2B5EF4-FFF2-40B4-BE49-F238E27FC236}">
                <a16:creationId xmlns:a16="http://schemas.microsoft.com/office/drawing/2014/main" id="{DE105A93-D773-4EC0-99E4-9041E9B971BD}"/>
              </a:ext>
            </a:extLst>
          </p:cNvPr>
          <p:cNvSpPr txBox="1"/>
          <p:nvPr/>
        </p:nvSpPr>
        <p:spPr>
          <a:xfrm>
            <a:off x="14320841" y="656525"/>
            <a:ext cx="1300997" cy="523348"/>
          </a:xfrm>
          <a:prstGeom prst="rect">
            <a:avLst/>
          </a:prstGeom>
          <a:noFill/>
        </p:spPr>
        <p:txBody>
          <a:bodyPr wrap="none" rtlCol="0">
            <a:spAutoFit/>
          </a:bodyPr>
          <a:lstStyle/>
          <a:p>
            <a:pPr defTabSz="1371600"/>
            <a:r>
              <a:rPr lang="en-US" sz="2801" b="1">
                <a:solidFill>
                  <a:prstClr val="black"/>
                </a:solidFill>
                <a:latin typeface="Charter Roman" charset="0"/>
                <a:ea typeface="Charter Roman" charset="0"/>
                <a:cs typeface="Charter Roman" charset="0"/>
              </a:rPr>
              <a:t>Policies</a:t>
            </a:r>
            <a:endParaRPr lang="en-US" sz="3200" b="1">
              <a:solidFill>
                <a:prstClr val="black"/>
              </a:solidFill>
              <a:latin typeface="Charter Roman" charset="0"/>
              <a:ea typeface="Charter Roman" charset="0"/>
              <a:cs typeface="Charter Roman" charset="0"/>
            </a:endParaRPr>
          </a:p>
        </p:txBody>
      </p:sp>
      <p:sp>
        <p:nvSpPr>
          <p:cNvPr id="22" name="TextBox 21">
            <a:extLst>
              <a:ext uri="{FF2B5EF4-FFF2-40B4-BE49-F238E27FC236}">
                <a16:creationId xmlns:a16="http://schemas.microsoft.com/office/drawing/2014/main" id="{DBDFBCC2-B303-4968-AB3B-32DC6CB430D2}"/>
              </a:ext>
            </a:extLst>
          </p:cNvPr>
          <p:cNvSpPr txBox="1"/>
          <p:nvPr/>
        </p:nvSpPr>
        <p:spPr>
          <a:xfrm>
            <a:off x="6778770" y="2501078"/>
            <a:ext cx="1512081" cy="523348"/>
          </a:xfrm>
          <a:prstGeom prst="rect">
            <a:avLst/>
          </a:prstGeom>
          <a:noFill/>
        </p:spPr>
        <p:txBody>
          <a:bodyPr wrap="none" rtlCol="0">
            <a:spAutoFit/>
          </a:bodyPr>
          <a:lstStyle/>
          <a:p>
            <a:pPr algn="ctr" defTabSz="1371600"/>
            <a:r>
              <a:rPr lang="en-US" sz="2801" b="1">
                <a:solidFill>
                  <a:prstClr val="black"/>
                </a:solidFill>
                <a:latin typeface="Charter Roman" charset="0"/>
                <a:ea typeface="Charter Roman" charset="0"/>
                <a:cs typeface="Charter Roman" charset="0"/>
              </a:rPr>
              <a:t>Practices</a:t>
            </a:r>
            <a:endParaRPr lang="en-US" sz="3600" b="1">
              <a:solidFill>
                <a:prstClr val="black"/>
              </a:solidFill>
              <a:latin typeface="Charter Roman" charset="0"/>
              <a:ea typeface="Charter Roman" charset="0"/>
              <a:cs typeface="Charter Roman" charset="0"/>
            </a:endParaRPr>
          </a:p>
        </p:txBody>
      </p:sp>
      <p:sp>
        <p:nvSpPr>
          <p:cNvPr id="23" name="Rounded Rectangle 7">
            <a:extLst>
              <a:ext uri="{FF2B5EF4-FFF2-40B4-BE49-F238E27FC236}">
                <a16:creationId xmlns:a16="http://schemas.microsoft.com/office/drawing/2014/main" id="{97539817-A406-4996-851B-469543A04E43}"/>
              </a:ext>
            </a:extLst>
          </p:cNvPr>
          <p:cNvSpPr/>
          <p:nvPr/>
        </p:nvSpPr>
        <p:spPr>
          <a:xfrm>
            <a:off x="4648203" y="3226109"/>
            <a:ext cx="5773212" cy="1042416"/>
          </a:xfrm>
          <a:prstGeom prst="roundRect">
            <a:avLst/>
          </a:prstGeom>
          <a:solidFill>
            <a:srgbClr val="3693D5"/>
          </a:solidFill>
          <a:ln>
            <a:solidFill>
              <a:srgbClr val="369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100" b="1">
                <a:solidFill>
                  <a:prstClr val="white"/>
                </a:solidFill>
                <a:latin typeface="Charter Roman" charset="0"/>
                <a:ea typeface="Charter Roman" charset="0"/>
                <a:cs typeface="Charter Roman" charset="0"/>
              </a:rPr>
              <a:t>Readiness for Learning</a:t>
            </a:r>
          </a:p>
          <a:p>
            <a:pPr algn="ctr" defTabSz="1371600"/>
            <a:r>
              <a:rPr lang="en-US" sz="2100" b="1">
                <a:solidFill>
                  <a:prstClr val="white"/>
                </a:solidFill>
                <a:latin typeface="Charter Roman" charset="0"/>
                <a:ea typeface="Charter Roman" charset="0"/>
                <a:cs typeface="Charter Roman" charset="0"/>
              </a:rPr>
              <a:t>% of 1</a:t>
            </a:r>
            <a:r>
              <a:rPr lang="en-US" sz="2100" b="1" baseline="30000">
                <a:solidFill>
                  <a:prstClr val="white"/>
                </a:solidFill>
                <a:latin typeface="Charter Roman" charset="0"/>
                <a:ea typeface="Charter Roman" charset="0"/>
                <a:cs typeface="Charter Roman" charset="0"/>
              </a:rPr>
              <a:t>st</a:t>
            </a:r>
            <a:r>
              <a:rPr lang="en-US" sz="2100" b="1">
                <a:solidFill>
                  <a:prstClr val="white"/>
                </a:solidFill>
                <a:latin typeface="Charter Roman" charset="0"/>
                <a:ea typeface="Charter Roman" charset="0"/>
                <a:cs typeface="Charter Roman" charset="0"/>
              </a:rPr>
              <a:t> Graders Getting 80% Correct</a:t>
            </a:r>
          </a:p>
        </p:txBody>
      </p:sp>
      <p:sp>
        <p:nvSpPr>
          <p:cNvPr id="24" name="Rounded Rectangle 4">
            <a:extLst>
              <a:ext uri="{FF2B5EF4-FFF2-40B4-BE49-F238E27FC236}">
                <a16:creationId xmlns:a16="http://schemas.microsoft.com/office/drawing/2014/main" id="{9464E6E5-C46D-461A-9631-97C8D8A92380}"/>
              </a:ext>
            </a:extLst>
          </p:cNvPr>
          <p:cNvSpPr/>
          <p:nvPr/>
        </p:nvSpPr>
        <p:spPr>
          <a:xfrm>
            <a:off x="4648205" y="3032761"/>
            <a:ext cx="5773212" cy="28751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69"/>
            <a:endParaRPr lang="en-US" sz="2100" b="1">
              <a:solidFill>
                <a:sysClr val="windowText" lastClr="000000"/>
              </a:solidFill>
              <a:latin typeface="Charter Roman" charset="0"/>
              <a:ea typeface="Charter Roman" charset="0"/>
              <a:cs typeface="Charter Roman" charset="0"/>
            </a:endParaRPr>
          </a:p>
          <a:p>
            <a:pPr algn="ctr" defTabSz="1371669"/>
            <a:endParaRPr lang="en-US" sz="2100" b="1">
              <a:solidFill>
                <a:sysClr val="windowText" lastClr="000000"/>
              </a:solidFill>
              <a:latin typeface="Charter Roman" charset="0"/>
              <a:ea typeface="Charter Roman" charset="0"/>
              <a:cs typeface="Charter Roman" charset="0"/>
            </a:endParaRPr>
          </a:p>
          <a:p>
            <a:pPr algn="ctr" defTabSz="1371669"/>
            <a:endParaRPr lang="en-US" sz="2100" b="1">
              <a:solidFill>
                <a:sysClr val="windowText" lastClr="000000"/>
              </a:solidFill>
              <a:latin typeface="Charter Roman" charset="0"/>
              <a:ea typeface="Charter Roman" charset="0"/>
              <a:cs typeface="Charter Roman" charset="0"/>
            </a:endParaRPr>
          </a:p>
          <a:p>
            <a:pPr algn="ctr" defTabSz="1371669"/>
            <a:endParaRPr lang="en-US" sz="2700" b="1">
              <a:solidFill>
                <a:sysClr val="windowText" lastClr="000000"/>
              </a:solidFill>
              <a:latin typeface="Charter Roman" charset="0"/>
              <a:ea typeface="Charter Roman" charset="0"/>
              <a:cs typeface="Charter Roman" charset="0"/>
            </a:endParaRPr>
          </a:p>
          <a:p>
            <a:pPr algn="ctr" defTabSz="1371669"/>
            <a:endParaRPr lang="en-US" sz="2700" b="1">
              <a:solidFill>
                <a:sysClr val="windowText" lastClr="000000"/>
              </a:solidFill>
              <a:latin typeface="Charter Roman" charset="0"/>
              <a:ea typeface="Charter Roman" charset="0"/>
              <a:cs typeface="Charter Roman" charset="0"/>
            </a:endParaRPr>
          </a:p>
          <a:p>
            <a:pPr algn="ctr" defTabSz="1371669"/>
            <a:endParaRPr lang="en-US" sz="2700" b="1">
              <a:solidFill>
                <a:sysClr val="windowText" lastClr="000000"/>
              </a:solidFill>
              <a:latin typeface="Charter Roman" charset="0"/>
              <a:ea typeface="Charter Roman" charset="0"/>
              <a:cs typeface="Charter Roman" charset="0"/>
            </a:endParaRPr>
          </a:p>
          <a:p>
            <a:pPr algn="ctr" defTabSz="1371669"/>
            <a:endParaRPr lang="en-US" sz="2700" b="1">
              <a:solidFill>
                <a:sysClr val="windowText" lastClr="000000"/>
              </a:solidFill>
              <a:latin typeface="Charter Roman" charset="0"/>
              <a:ea typeface="Charter Roman" charset="0"/>
              <a:cs typeface="Charter Roman" charset="0"/>
            </a:endParaRPr>
          </a:p>
          <a:p>
            <a:pPr algn="ctr" defTabSz="1371669"/>
            <a:endParaRPr lang="en-US" sz="2700" b="1">
              <a:solidFill>
                <a:sysClr val="windowText" lastClr="000000"/>
              </a:solidFill>
              <a:latin typeface="Charter Roman" charset="0"/>
              <a:ea typeface="Charter Roman" charset="0"/>
              <a:cs typeface="Charter Roman" charset="0"/>
            </a:endParaRPr>
          </a:p>
        </p:txBody>
      </p:sp>
      <p:sp>
        <p:nvSpPr>
          <p:cNvPr id="25" name="Rounded Rectangle 20">
            <a:extLst>
              <a:ext uri="{FF2B5EF4-FFF2-40B4-BE49-F238E27FC236}">
                <a16:creationId xmlns:a16="http://schemas.microsoft.com/office/drawing/2014/main" id="{F4434AA6-7B99-49FC-8C71-B6336AB24F0C}"/>
              </a:ext>
            </a:extLst>
          </p:cNvPr>
          <p:cNvSpPr/>
          <p:nvPr/>
        </p:nvSpPr>
        <p:spPr>
          <a:xfrm>
            <a:off x="12084734" y="6570370"/>
            <a:ext cx="5773212" cy="1046153"/>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100" b="1">
                <a:solidFill>
                  <a:prstClr val="white"/>
                </a:solidFill>
                <a:latin typeface="Charter Roman" charset="0"/>
                <a:ea typeface="Charter Roman" charset="0"/>
                <a:cs typeface="Charter Roman" charset="0"/>
              </a:rPr>
              <a:t>Caregiver  Financial Capacity</a:t>
            </a:r>
          </a:p>
        </p:txBody>
      </p:sp>
      <p:cxnSp>
        <p:nvCxnSpPr>
          <p:cNvPr id="31" name="Straight Connector 30">
            <a:extLst>
              <a:ext uri="{FF2B5EF4-FFF2-40B4-BE49-F238E27FC236}">
                <a16:creationId xmlns:a16="http://schemas.microsoft.com/office/drawing/2014/main" id="{04D18065-673B-4BA9-B4A9-42A0A8D27BE6}"/>
              </a:ext>
            </a:extLst>
          </p:cNvPr>
          <p:cNvCxnSpPr>
            <a:cxnSpLocks/>
            <a:stCxn id="24" idx="3"/>
            <a:endCxn id="86" idx="1"/>
          </p:cNvCxnSpPr>
          <p:nvPr/>
        </p:nvCxnSpPr>
        <p:spPr>
          <a:xfrm flipV="1">
            <a:off x="10421417" y="4399598"/>
            <a:ext cx="1663319" cy="7073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55D7A96-4DD6-4733-8DE2-5BC7B2673CED}"/>
              </a:ext>
            </a:extLst>
          </p:cNvPr>
          <p:cNvCxnSpPr>
            <a:cxnSpLocks/>
            <a:stCxn id="24" idx="3"/>
            <a:endCxn id="87" idx="1"/>
          </p:cNvCxnSpPr>
          <p:nvPr/>
        </p:nvCxnSpPr>
        <p:spPr>
          <a:xfrm flipV="1">
            <a:off x="10421417" y="3050717"/>
            <a:ext cx="1655450" cy="141961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EBE5C84-40CE-42EA-B759-87941DE060F8}"/>
              </a:ext>
            </a:extLst>
          </p:cNvPr>
          <p:cNvCxnSpPr>
            <a:cxnSpLocks/>
            <a:stCxn id="24" idx="3"/>
            <a:endCxn id="88" idx="1"/>
          </p:cNvCxnSpPr>
          <p:nvPr/>
        </p:nvCxnSpPr>
        <p:spPr>
          <a:xfrm flipV="1">
            <a:off x="10421417" y="1701836"/>
            <a:ext cx="1655450" cy="276850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4346B58-F01A-4231-BA9D-30F3DCDE97F7}"/>
              </a:ext>
            </a:extLst>
          </p:cNvPr>
          <p:cNvCxnSpPr>
            <a:cxnSpLocks/>
            <a:stCxn id="24" idx="3"/>
            <a:endCxn id="89" idx="1"/>
          </p:cNvCxnSpPr>
          <p:nvPr/>
        </p:nvCxnSpPr>
        <p:spPr>
          <a:xfrm>
            <a:off x="10421417" y="4470337"/>
            <a:ext cx="1663319" cy="127814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93FCF0A-B456-4CE4-BDAA-EB327618C100}"/>
              </a:ext>
            </a:extLst>
          </p:cNvPr>
          <p:cNvCxnSpPr>
            <a:cxnSpLocks/>
            <a:stCxn id="24" idx="3"/>
            <a:endCxn id="25" idx="1"/>
          </p:cNvCxnSpPr>
          <p:nvPr/>
        </p:nvCxnSpPr>
        <p:spPr>
          <a:xfrm>
            <a:off x="10421417" y="4470335"/>
            <a:ext cx="1663319" cy="262311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46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8D4513A-E1B2-4B84-AC3E-7B31350383B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 y="9258301"/>
            <a:ext cx="18287999" cy="1048148"/>
          </a:xfrm>
          <a:prstGeom prst="rect">
            <a:avLst/>
          </a:prstGeom>
          <a:noFill/>
        </p:spPr>
      </p:pic>
      <p:sp>
        <p:nvSpPr>
          <p:cNvPr id="45" name="TextBox 44">
            <a:extLst>
              <a:ext uri="{FF2B5EF4-FFF2-40B4-BE49-F238E27FC236}">
                <a16:creationId xmlns:a16="http://schemas.microsoft.com/office/drawing/2014/main" id="{22440E59-58B6-954A-9A56-CAD3DFBF680D}"/>
              </a:ext>
            </a:extLst>
          </p:cNvPr>
          <p:cNvSpPr txBox="1"/>
          <p:nvPr/>
        </p:nvSpPr>
        <p:spPr>
          <a:xfrm>
            <a:off x="125802" y="6264693"/>
            <a:ext cx="1641423" cy="507831"/>
          </a:xfrm>
          <a:prstGeom prst="rect">
            <a:avLst/>
          </a:prstGeom>
          <a:noFill/>
        </p:spPr>
        <p:txBody>
          <a:bodyPr wrap="square" rtlCol="0">
            <a:spAutoFit/>
          </a:bodyPr>
          <a:lstStyle/>
          <a:p>
            <a:pPr defTabSz="1371600"/>
            <a:r>
              <a:rPr lang="en-US" sz="2700" b="1">
                <a:solidFill>
                  <a:prstClr val="white"/>
                </a:solidFill>
                <a:latin typeface="Calibri" panose="020F0502020204030204"/>
              </a:rPr>
              <a:t>Practices</a:t>
            </a:r>
          </a:p>
        </p:txBody>
      </p:sp>
      <p:pic>
        <p:nvPicPr>
          <p:cNvPr id="47" name="Picture 46">
            <a:extLst>
              <a:ext uri="{FF2B5EF4-FFF2-40B4-BE49-F238E27FC236}">
                <a16:creationId xmlns:a16="http://schemas.microsoft.com/office/drawing/2014/main" id="{7EE5F4F3-8D86-4AF8-B738-AE26C07E79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7539" y="5604614"/>
            <a:ext cx="7200900" cy="7200900"/>
          </a:xfrm>
          <a:prstGeom prst="rect">
            <a:avLst/>
          </a:prstGeom>
        </p:spPr>
      </p:pic>
      <p:pic>
        <p:nvPicPr>
          <p:cNvPr id="49" name="Picture 48">
            <a:extLst>
              <a:ext uri="{FF2B5EF4-FFF2-40B4-BE49-F238E27FC236}">
                <a16:creationId xmlns:a16="http://schemas.microsoft.com/office/drawing/2014/main" id="{33D27F94-4415-47A4-87A3-8C5FA7352E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8139" y="5595800"/>
            <a:ext cx="7200900" cy="7200900"/>
          </a:xfrm>
          <a:prstGeom prst="rect">
            <a:avLst/>
          </a:prstGeom>
        </p:spPr>
      </p:pic>
      <p:sp>
        <p:nvSpPr>
          <p:cNvPr id="50" name="Donut 9">
            <a:extLst>
              <a:ext uri="{FF2B5EF4-FFF2-40B4-BE49-F238E27FC236}">
                <a16:creationId xmlns:a16="http://schemas.microsoft.com/office/drawing/2014/main" id="{AC101A2E-1F43-4537-9947-2C7EDCF9B5B6}"/>
              </a:ext>
            </a:extLst>
          </p:cNvPr>
          <p:cNvSpPr/>
          <p:nvPr/>
        </p:nvSpPr>
        <p:spPr>
          <a:xfrm>
            <a:off x="-2777327" y="5014007"/>
            <a:ext cx="8380476" cy="8382114"/>
          </a:xfrm>
          <a:prstGeom prst="donut">
            <a:avLst>
              <a:gd name="adj" fmla="val 651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b="1">
                <a:solidFill>
                  <a:prstClr val="white"/>
                </a:solidFill>
                <a:latin typeface="Calibri" panose="020F0502020204030204"/>
              </a:rPr>
              <a:t>Policies</a:t>
            </a:r>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p:txBody>
      </p:sp>
      <p:cxnSp>
        <p:nvCxnSpPr>
          <p:cNvPr id="95" name="Straight Connector 94">
            <a:extLst>
              <a:ext uri="{FF2B5EF4-FFF2-40B4-BE49-F238E27FC236}">
                <a16:creationId xmlns:a16="http://schemas.microsoft.com/office/drawing/2014/main" id="{B445F3A6-CDB3-426F-90B4-CCB84BAF0B40}"/>
              </a:ext>
            </a:extLst>
          </p:cNvPr>
          <p:cNvCxnSpPr>
            <a:cxnSpLocks/>
            <a:stCxn id="24" idx="1"/>
          </p:cNvCxnSpPr>
          <p:nvPr/>
        </p:nvCxnSpPr>
        <p:spPr>
          <a:xfrm flipH="1">
            <a:off x="2784145" y="4475969"/>
            <a:ext cx="1864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08D21B9-A76E-4F95-BD9A-A235C2B60204}"/>
              </a:ext>
            </a:extLst>
          </p:cNvPr>
          <p:cNvCxnSpPr>
            <a:cxnSpLocks/>
          </p:cNvCxnSpPr>
          <p:nvPr/>
        </p:nvCxnSpPr>
        <p:spPr>
          <a:xfrm flipV="1">
            <a:off x="2773498" y="4482486"/>
            <a:ext cx="21296" cy="713424"/>
          </a:xfrm>
          <a:prstGeom prst="line">
            <a:avLst/>
          </a:prstGeom>
        </p:spPr>
        <p:style>
          <a:lnRef idx="1">
            <a:schemeClr val="accent1"/>
          </a:lnRef>
          <a:fillRef idx="0">
            <a:schemeClr val="accent1"/>
          </a:fillRef>
          <a:effectRef idx="0">
            <a:schemeClr val="accent1"/>
          </a:effectRef>
          <a:fontRef idx="minor">
            <a:schemeClr val="tx1"/>
          </a:fontRef>
        </p:style>
      </p:cxnSp>
      <p:sp>
        <p:nvSpPr>
          <p:cNvPr id="90" name="Rounded Rectangle 7">
            <a:extLst>
              <a:ext uri="{FF2B5EF4-FFF2-40B4-BE49-F238E27FC236}">
                <a16:creationId xmlns:a16="http://schemas.microsoft.com/office/drawing/2014/main" id="{4515786A-FEE4-4281-BA63-647782D0D3B2}"/>
              </a:ext>
            </a:extLst>
          </p:cNvPr>
          <p:cNvSpPr/>
          <p:nvPr/>
        </p:nvSpPr>
        <p:spPr>
          <a:xfrm>
            <a:off x="4648203" y="4609523"/>
            <a:ext cx="5773212" cy="1042416"/>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100" b="1">
                <a:solidFill>
                  <a:prstClr val="black"/>
                </a:solidFill>
                <a:latin typeface="Charter Roman" charset="0"/>
                <a:ea typeface="Charter Roman" charset="0"/>
                <a:cs typeface="Charter Roman" charset="0"/>
              </a:rPr>
              <a:t>Student attendance</a:t>
            </a:r>
          </a:p>
          <a:p>
            <a:pPr algn="ctr" defTabSz="1371600"/>
            <a:r>
              <a:rPr lang="en-US" sz="2801" b="1">
                <a:solidFill>
                  <a:prstClr val="black"/>
                </a:solidFill>
                <a:latin typeface="Charter Roman" charset="0"/>
                <a:ea typeface="Charter Roman" charset="0"/>
                <a:cs typeface="Charter Roman" charset="0"/>
              </a:rPr>
              <a:t>93.0%</a:t>
            </a:r>
            <a:endParaRPr lang="en-US" sz="2100" b="1">
              <a:solidFill>
                <a:prstClr val="black"/>
              </a:solidFill>
              <a:latin typeface="Charter Roman" charset="0"/>
              <a:ea typeface="Charter Roman" charset="0"/>
              <a:cs typeface="Charter Roman" charset="0"/>
            </a:endParaRPr>
          </a:p>
        </p:txBody>
      </p:sp>
      <p:sp>
        <p:nvSpPr>
          <p:cNvPr id="86" name="Rounded Rectangle 20">
            <a:extLst>
              <a:ext uri="{FF2B5EF4-FFF2-40B4-BE49-F238E27FC236}">
                <a16:creationId xmlns:a16="http://schemas.microsoft.com/office/drawing/2014/main" id="{32D660CB-8DC2-41DB-B907-BBC1FFB27871}"/>
              </a:ext>
            </a:extLst>
          </p:cNvPr>
          <p:cNvSpPr/>
          <p:nvPr/>
        </p:nvSpPr>
        <p:spPr>
          <a:xfrm>
            <a:off x="12084734" y="3876521"/>
            <a:ext cx="5773212" cy="104615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100" b="1">
                <a:solidFill>
                  <a:prstClr val="black"/>
                </a:solidFill>
                <a:latin typeface="Charter Roman" charset="0"/>
                <a:ea typeface="Charter Roman" charset="0"/>
                <a:cs typeface="Charter Roman" charset="0"/>
              </a:rPr>
              <a:t>Early Childhood Education</a:t>
            </a:r>
          </a:p>
          <a:p>
            <a:pPr algn="ctr" defTabSz="1371600"/>
            <a:r>
              <a:rPr lang="en-US" sz="2801" b="1">
                <a:solidFill>
                  <a:prstClr val="black"/>
                </a:solidFill>
                <a:latin typeface="Charter Roman" charset="0"/>
                <a:ea typeface="Charter Roman" charset="0"/>
                <a:cs typeface="Charter Roman" charset="0"/>
              </a:rPr>
              <a:t>1.6</a:t>
            </a:r>
          </a:p>
        </p:txBody>
      </p:sp>
      <p:sp>
        <p:nvSpPr>
          <p:cNvPr id="87" name="Rounded Rectangle 21">
            <a:extLst>
              <a:ext uri="{FF2B5EF4-FFF2-40B4-BE49-F238E27FC236}">
                <a16:creationId xmlns:a16="http://schemas.microsoft.com/office/drawing/2014/main" id="{075ABCA8-3FE6-41F5-B002-87F76C630751}"/>
              </a:ext>
            </a:extLst>
          </p:cNvPr>
          <p:cNvSpPr/>
          <p:nvPr/>
        </p:nvSpPr>
        <p:spPr>
          <a:xfrm>
            <a:off x="12076865" y="2527642"/>
            <a:ext cx="5773212" cy="1046153"/>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100" b="1">
              <a:solidFill>
                <a:prstClr val="black"/>
              </a:solidFill>
              <a:latin typeface="Charter Roman" charset="0"/>
              <a:ea typeface="Charter Roman" charset="0"/>
              <a:cs typeface="Charter Roman" charset="0"/>
            </a:endParaRPr>
          </a:p>
          <a:p>
            <a:pPr algn="ctr" defTabSz="1371600"/>
            <a:r>
              <a:rPr lang="en-US" sz="2100" b="1">
                <a:solidFill>
                  <a:prstClr val="black"/>
                </a:solidFill>
                <a:latin typeface="Charter Roman" charset="0"/>
                <a:ea typeface="Charter Roman" charset="0"/>
                <a:cs typeface="Charter Roman" charset="0"/>
              </a:rPr>
              <a:t>Health Programs</a:t>
            </a:r>
          </a:p>
          <a:p>
            <a:pPr algn="ctr" defTabSz="1371600"/>
            <a:r>
              <a:rPr lang="en-US" sz="2801" b="1">
                <a:solidFill>
                  <a:prstClr val="black"/>
                </a:solidFill>
                <a:latin typeface="Charter Roman" charset="0"/>
                <a:ea typeface="Charter Roman" charset="0"/>
                <a:cs typeface="Charter Roman" charset="0"/>
              </a:rPr>
              <a:t>3.9</a:t>
            </a:r>
            <a:endParaRPr lang="en-US" sz="2100" b="1">
              <a:solidFill>
                <a:prstClr val="black"/>
              </a:solidFill>
              <a:latin typeface="Charter Roman" charset="0"/>
              <a:ea typeface="Charter Roman" charset="0"/>
              <a:cs typeface="Charter Roman" charset="0"/>
            </a:endParaRPr>
          </a:p>
        </p:txBody>
      </p:sp>
      <p:sp>
        <p:nvSpPr>
          <p:cNvPr id="88" name="Rounded Rectangle 22">
            <a:extLst>
              <a:ext uri="{FF2B5EF4-FFF2-40B4-BE49-F238E27FC236}">
                <a16:creationId xmlns:a16="http://schemas.microsoft.com/office/drawing/2014/main" id="{8AB942AD-ABBA-4626-BE0F-E61A2D8E0885}"/>
              </a:ext>
            </a:extLst>
          </p:cNvPr>
          <p:cNvSpPr/>
          <p:nvPr/>
        </p:nvSpPr>
        <p:spPr>
          <a:xfrm>
            <a:off x="12076865" y="1178759"/>
            <a:ext cx="5773212" cy="1046153"/>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100" b="1">
              <a:solidFill>
                <a:prstClr val="black"/>
              </a:solidFill>
              <a:latin typeface="Charter Roman" charset="0"/>
              <a:ea typeface="Charter Roman" charset="0"/>
              <a:cs typeface="Charter Roman" charset="0"/>
            </a:endParaRPr>
          </a:p>
          <a:p>
            <a:pPr algn="ctr" defTabSz="1371600"/>
            <a:r>
              <a:rPr lang="en-US" sz="2100" b="1">
                <a:solidFill>
                  <a:prstClr val="black"/>
                </a:solidFill>
                <a:latin typeface="Charter Roman" charset="0"/>
                <a:ea typeface="Charter Roman" charset="0"/>
                <a:cs typeface="Charter Roman" charset="0"/>
              </a:rPr>
              <a:t>Nutrition Programs</a:t>
            </a:r>
          </a:p>
          <a:p>
            <a:pPr algn="ctr" defTabSz="1371600"/>
            <a:r>
              <a:rPr lang="en-US" sz="2801" b="1">
                <a:solidFill>
                  <a:prstClr val="black"/>
                </a:solidFill>
                <a:latin typeface="Charter Roman" charset="0"/>
                <a:ea typeface="Charter Roman" charset="0"/>
                <a:cs typeface="Charter Roman" charset="0"/>
              </a:rPr>
              <a:t>4.0</a:t>
            </a:r>
            <a:endParaRPr lang="en-US" sz="2100" b="1">
              <a:solidFill>
                <a:prstClr val="black"/>
              </a:solidFill>
              <a:latin typeface="Charter Roman" charset="0"/>
              <a:ea typeface="Charter Roman" charset="0"/>
              <a:cs typeface="Charter Roman" charset="0"/>
            </a:endParaRPr>
          </a:p>
        </p:txBody>
      </p:sp>
      <p:sp>
        <p:nvSpPr>
          <p:cNvPr id="89" name="Rounded Rectangle 20">
            <a:extLst>
              <a:ext uri="{FF2B5EF4-FFF2-40B4-BE49-F238E27FC236}">
                <a16:creationId xmlns:a16="http://schemas.microsoft.com/office/drawing/2014/main" id="{A75838D2-E9FC-4E21-BC70-B69E0DE0CE3B}"/>
              </a:ext>
            </a:extLst>
          </p:cNvPr>
          <p:cNvSpPr/>
          <p:nvPr/>
        </p:nvSpPr>
        <p:spPr>
          <a:xfrm>
            <a:off x="12084734" y="5225402"/>
            <a:ext cx="5773212" cy="104615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100" b="1">
                <a:solidFill>
                  <a:prstClr val="black"/>
                </a:solidFill>
                <a:latin typeface="Charter Roman" charset="0"/>
                <a:ea typeface="Charter Roman" charset="0"/>
                <a:cs typeface="Charter Roman" charset="0"/>
              </a:rPr>
              <a:t>Caregiver Skills Capacity</a:t>
            </a:r>
          </a:p>
          <a:p>
            <a:pPr algn="ctr" defTabSz="1371600"/>
            <a:r>
              <a:rPr lang="en-US" sz="2801" b="1">
                <a:solidFill>
                  <a:prstClr val="black"/>
                </a:solidFill>
                <a:latin typeface="Charter Roman" charset="0"/>
                <a:ea typeface="Charter Roman" charset="0"/>
                <a:cs typeface="Charter Roman" charset="0"/>
              </a:rPr>
              <a:t>2.3</a:t>
            </a:r>
          </a:p>
        </p:txBody>
      </p:sp>
      <p:sp>
        <p:nvSpPr>
          <p:cNvPr id="21" name="TextBox 20">
            <a:extLst>
              <a:ext uri="{FF2B5EF4-FFF2-40B4-BE49-F238E27FC236}">
                <a16:creationId xmlns:a16="http://schemas.microsoft.com/office/drawing/2014/main" id="{DE105A93-D773-4EC0-99E4-9041E9B971BD}"/>
              </a:ext>
            </a:extLst>
          </p:cNvPr>
          <p:cNvSpPr txBox="1"/>
          <p:nvPr/>
        </p:nvSpPr>
        <p:spPr>
          <a:xfrm>
            <a:off x="14320841" y="655538"/>
            <a:ext cx="1300997" cy="523348"/>
          </a:xfrm>
          <a:prstGeom prst="rect">
            <a:avLst/>
          </a:prstGeom>
          <a:noFill/>
        </p:spPr>
        <p:txBody>
          <a:bodyPr wrap="none" rtlCol="0">
            <a:spAutoFit/>
          </a:bodyPr>
          <a:lstStyle/>
          <a:p>
            <a:pPr defTabSz="1371600"/>
            <a:r>
              <a:rPr lang="en-US" sz="2801" b="1">
                <a:solidFill>
                  <a:prstClr val="black"/>
                </a:solidFill>
                <a:latin typeface="Charter Roman" charset="0"/>
                <a:ea typeface="Charter Roman" charset="0"/>
                <a:cs typeface="Charter Roman" charset="0"/>
              </a:rPr>
              <a:t>Policies</a:t>
            </a:r>
            <a:endParaRPr lang="en-US" sz="3200" b="1">
              <a:solidFill>
                <a:prstClr val="black"/>
              </a:solidFill>
              <a:latin typeface="Charter Roman" charset="0"/>
              <a:ea typeface="Charter Roman" charset="0"/>
              <a:cs typeface="Charter Roman" charset="0"/>
            </a:endParaRPr>
          </a:p>
        </p:txBody>
      </p:sp>
      <p:sp>
        <p:nvSpPr>
          <p:cNvPr id="22" name="TextBox 21">
            <a:extLst>
              <a:ext uri="{FF2B5EF4-FFF2-40B4-BE49-F238E27FC236}">
                <a16:creationId xmlns:a16="http://schemas.microsoft.com/office/drawing/2014/main" id="{DBDFBCC2-B303-4968-AB3B-32DC6CB430D2}"/>
              </a:ext>
            </a:extLst>
          </p:cNvPr>
          <p:cNvSpPr txBox="1"/>
          <p:nvPr/>
        </p:nvSpPr>
        <p:spPr>
          <a:xfrm>
            <a:off x="6778768" y="2565555"/>
            <a:ext cx="1512081" cy="523348"/>
          </a:xfrm>
          <a:prstGeom prst="rect">
            <a:avLst/>
          </a:prstGeom>
          <a:noFill/>
        </p:spPr>
        <p:txBody>
          <a:bodyPr wrap="none" rtlCol="0">
            <a:spAutoFit/>
          </a:bodyPr>
          <a:lstStyle/>
          <a:p>
            <a:pPr algn="ctr" defTabSz="1371600"/>
            <a:r>
              <a:rPr lang="en-US" sz="2801" b="1">
                <a:solidFill>
                  <a:prstClr val="black"/>
                </a:solidFill>
                <a:latin typeface="Charter Roman" charset="0"/>
                <a:ea typeface="Charter Roman" charset="0"/>
                <a:cs typeface="Charter Roman" charset="0"/>
              </a:rPr>
              <a:t>Practices</a:t>
            </a:r>
            <a:endParaRPr lang="en-US" sz="3600" b="1">
              <a:solidFill>
                <a:prstClr val="black"/>
              </a:solidFill>
              <a:latin typeface="Charter Roman" charset="0"/>
              <a:ea typeface="Charter Roman" charset="0"/>
              <a:cs typeface="Charter Roman" charset="0"/>
            </a:endParaRPr>
          </a:p>
        </p:txBody>
      </p:sp>
      <p:sp>
        <p:nvSpPr>
          <p:cNvPr id="23" name="Rounded Rectangle 7">
            <a:extLst>
              <a:ext uri="{FF2B5EF4-FFF2-40B4-BE49-F238E27FC236}">
                <a16:creationId xmlns:a16="http://schemas.microsoft.com/office/drawing/2014/main" id="{97539817-A406-4996-851B-469543A04E43}"/>
              </a:ext>
            </a:extLst>
          </p:cNvPr>
          <p:cNvSpPr/>
          <p:nvPr/>
        </p:nvSpPr>
        <p:spPr>
          <a:xfrm>
            <a:off x="4648203" y="3256589"/>
            <a:ext cx="5773212" cy="1042416"/>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100" b="1">
                <a:solidFill>
                  <a:prstClr val="black"/>
                </a:solidFill>
                <a:latin typeface="Charter Roman" charset="0"/>
                <a:ea typeface="Charter Roman" charset="0"/>
                <a:cs typeface="Charter Roman" charset="0"/>
              </a:rPr>
              <a:t>Readiness for Learning</a:t>
            </a:r>
          </a:p>
          <a:p>
            <a:pPr algn="ctr" defTabSz="1371600"/>
            <a:r>
              <a:rPr lang="en-US" sz="2801" b="1">
                <a:solidFill>
                  <a:prstClr val="black"/>
                </a:solidFill>
                <a:latin typeface="Charter Roman" charset="0"/>
                <a:ea typeface="Charter Roman" charset="0"/>
                <a:cs typeface="Charter Roman" charset="0"/>
              </a:rPr>
              <a:t>52.7%</a:t>
            </a:r>
          </a:p>
        </p:txBody>
      </p:sp>
      <p:sp>
        <p:nvSpPr>
          <p:cNvPr id="24" name="Rounded Rectangle 4">
            <a:extLst>
              <a:ext uri="{FF2B5EF4-FFF2-40B4-BE49-F238E27FC236}">
                <a16:creationId xmlns:a16="http://schemas.microsoft.com/office/drawing/2014/main" id="{9464E6E5-C46D-461A-9631-97C8D8A92380}"/>
              </a:ext>
            </a:extLst>
          </p:cNvPr>
          <p:cNvSpPr/>
          <p:nvPr/>
        </p:nvSpPr>
        <p:spPr>
          <a:xfrm>
            <a:off x="4648205" y="3099779"/>
            <a:ext cx="5773212" cy="27523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69"/>
            <a:endParaRPr lang="en-US" sz="2100" b="1">
              <a:solidFill>
                <a:sysClr val="windowText" lastClr="000000"/>
              </a:solidFill>
              <a:latin typeface="Charter Roman" charset="0"/>
              <a:ea typeface="Charter Roman" charset="0"/>
              <a:cs typeface="Charter Roman" charset="0"/>
            </a:endParaRPr>
          </a:p>
          <a:p>
            <a:pPr algn="ctr" defTabSz="1371669"/>
            <a:endParaRPr lang="en-US" sz="2100" b="1">
              <a:solidFill>
                <a:sysClr val="windowText" lastClr="000000"/>
              </a:solidFill>
              <a:latin typeface="Charter Roman" charset="0"/>
              <a:ea typeface="Charter Roman" charset="0"/>
              <a:cs typeface="Charter Roman" charset="0"/>
            </a:endParaRPr>
          </a:p>
          <a:p>
            <a:pPr algn="ctr" defTabSz="1371669"/>
            <a:endParaRPr lang="en-US" sz="2100" b="1">
              <a:solidFill>
                <a:sysClr val="windowText" lastClr="000000"/>
              </a:solidFill>
              <a:latin typeface="Charter Roman" charset="0"/>
              <a:ea typeface="Charter Roman" charset="0"/>
              <a:cs typeface="Charter Roman" charset="0"/>
            </a:endParaRPr>
          </a:p>
          <a:p>
            <a:pPr algn="ctr" defTabSz="1371669"/>
            <a:endParaRPr lang="en-US" sz="2700" b="1">
              <a:solidFill>
                <a:sysClr val="windowText" lastClr="000000"/>
              </a:solidFill>
              <a:latin typeface="Charter Roman" charset="0"/>
              <a:ea typeface="Charter Roman" charset="0"/>
              <a:cs typeface="Charter Roman" charset="0"/>
            </a:endParaRPr>
          </a:p>
          <a:p>
            <a:pPr algn="ctr" defTabSz="1371669"/>
            <a:endParaRPr lang="en-US" sz="2700" b="1">
              <a:solidFill>
                <a:sysClr val="windowText" lastClr="000000"/>
              </a:solidFill>
              <a:latin typeface="Charter Roman" charset="0"/>
              <a:ea typeface="Charter Roman" charset="0"/>
              <a:cs typeface="Charter Roman" charset="0"/>
            </a:endParaRPr>
          </a:p>
          <a:p>
            <a:pPr algn="ctr" defTabSz="1371669"/>
            <a:endParaRPr lang="en-US" sz="2700" b="1">
              <a:solidFill>
                <a:sysClr val="windowText" lastClr="000000"/>
              </a:solidFill>
              <a:latin typeface="Charter Roman" charset="0"/>
              <a:ea typeface="Charter Roman" charset="0"/>
              <a:cs typeface="Charter Roman" charset="0"/>
            </a:endParaRPr>
          </a:p>
          <a:p>
            <a:pPr algn="ctr" defTabSz="1371669"/>
            <a:endParaRPr lang="en-US" sz="2700" b="1">
              <a:solidFill>
                <a:sysClr val="windowText" lastClr="000000"/>
              </a:solidFill>
              <a:latin typeface="Charter Roman" charset="0"/>
              <a:ea typeface="Charter Roman" charset="0"/>
              <a:cs typeface="Charter Roman" charset="0"/>
            </a:endParaRPr>
          </a:p>
          <a:p>
            <a:pPr algn="ctr" defTabSz="1371669"/>
            <a:endParaRPr lang="en-US" sz="2700" b="1">
              <a:solidFill>
                <a:sysClr val="windowText" lastClr="000000"/>
              </a:solidFill>
              <a:latin typeface="Charter Roman" charset="0"/>
              <a:ea typeface="Charter Roman" charset="0"/>
              <a:cs typeface="Charter Roman" charset="0"/>
            </a:endParaRPr>
          </a:p>
        </p:txBody>
      </p:sp>
      <p:sp>
        <p:nvSpPr>
          <p:cNvPr id="25" name="Rounded Rectangle 20">
            <a:extLst>
              <a:ext uri="{FF2B5EF4-FFF2-40B4-BE49-F238E27FC236}">
                <a16:creationId xmlns:a16="http://schemas.microsoft.com/office/drawing/2014/main" id="{F4434AA6-7B99-49FC-8C71-B6336AB24F0C}"/>
              </a:ext>
            </a:extLst>
          </p:cNvPr>
          <p:cNvSpPr/>
          <p:nvPr/>
        </p:nvSpPr>
        <p:spPr>
          <a:xfrm>
            <a:off x="12076865" y="6570370"/>
            <a:ext cx="5773212" cy="1046153"/>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100" b="1">
                <a:solidFill>
                  <a:prstClr val="black"/>
                </a:solidFill>
                <a:latin typeface="Charter Roman" charset="0"/>
                <a:ea typeface="Charter Roman" charset="0"/>
                <a:cs typeface="Charter Roman" charset="0"/>
              </a:rPr>
              <a:t>Caregiver Financial Capacity</a:t>
            </a:r>
          </a:p>
          <a:p>
            <a:pPr algn="ctr" defTabSz="1371600"/>
            <a:r>
              <a:rPr lang="en-US" sz="2801" b="1">
                <a:solidFill>
                  <a:prstClr val="black"/>
                </a:solidFill>
                <a:latin typeface="Charter Roman" charset="0"/>
                <a:ea typeface="Charter Roman" charset="0"/>
                <a:cs typeface="Charter Roman" charset="0"/>
              </a:rPr>
              <a:t>4.4</a:t>
            </a:r>
          </a:p>
        </p:txBody>
      </p:sp>
      <p:cxnSp>
        <p:nvCxnSpPr>
          <p:cNvPr id="31" name="Straight Connector 30">
            <a:extLst>
              <a:ext uri="{FF2B5EF4-FFF2-40B4-BE49-F238E27FC236}">
                <a16:creationId xmlns:a16="http://schemas.microsoft.com/office/drawing/2014/main" id="{04D18065-673B-4BA9-B4A9-42A0A8D27BE6}"/>
              </a:ext>
            </a:extLst>
          </p:cNvPr>
          <p:cNvCxnSpPr>
            <a:cxnSpLocks/>
            <a:stCxn id="24" idx="3"/>
            <a:endCxn id="86" idx="1"/>
          </p:cNvCxnSpPr>
          <p:nvPr/>
        </p:nvCxnSpPr>
        <p:spPr>
          <a:xfrm flipV="1">
            <a:off x="10421417" y="4399598"/>
            <a:ext cx="1663319" cy="7637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55D7A96-4DD6-4733-8DE2-5BC7B2673CED}"/>
              </a:ext>
            </a:extLst>
          </p:cNvPr>
          <p:cNvCxnSpPr>
            <a:cxnSpLocks/>
            <a:stCxn id="24" idx="3"/>
            <a:endCxn id="87" idx="1"/>
          </p:cNvCxnSpPr>
          <p:nvPr/>
        </p:nvCxnSpPr>
        <p:spPr>
          <a:xfrm flipV="1">
            <a:off x="10421417" y="3050717"/>
            <a:ext cx="1655450" cy="142525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EBE5C84-40CE-42EA-B759-87941DE060F8}"/>
              </a:ext>
            </a:extLst>
          </p:cNvPr>
          <p:cNvCxnSpPr>
            <a:cxnSpLocks/>
            <a:stCxn id="24" idx="3"/>
            <a:endCxn id="88" idx="1"/>
          </p:cNvCxnSpPr>
          <p:nvPr/>
        </p:nvCxnSpPr>
        <p:spPr>
          <a:xfrm flipV="1">
            <a:off x="10421417" y="1701836"/>
            <a:ext cx="1655450" cy="277413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4346B58-F01A-4231-BA9D-30F3DCDE97F7}"/>
              </a:ext>
            </a:extLst>
          </p:cNvPr>
          <p:cNvCxnSpPr>
            <a:cxnSpLocks/>
            <a:stCxn id="24" idx="3"/>
            <a:endCxn id="89" idx="1"/>
          </p:cNvCxnSpPr>
          <p:nvPr/>
        </p:nvCxnSpPr>
        <p:spPr>
          <a:xfrm>
            <a:off x="10421417" y="4475971"/>
            <a:ext cx="1663319" cy="127250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93FCF0A-B456-4CE4-BDAA-EB327618C100}"/>
              </a:ext>
            </a:extLst>
          </p:cNvPr>
          <p:cNvCxnSpPr>
            <a:cxnSpLocks/>
            <a:stCxn id="24" idx="3"/>
            <a:endCxn id="25" idx="1"/>
          </p:cNvCxnSpPr>
          <p:nvPr/>
        </p:nvCxnSpPr>
        <p:spPr>
          <a:xfrm>
            <a:off x="10421417" y="4475969"/>
            <a:ext cx="1655450" cy="261747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BC0497E-EC9C-4E66-85FB-C1CCA088C016}"/>
              </a:ext>
            </a:extLst>
          </p:cNvPr>
          <p:cNvSpPr txBox="1"/>
          <p:nvPr/>
        </p:nvSpPr>
        <p:spPr>
          <a:xfrm>
            <a:off x="3789252" y="808755"/>
            <a:ext cx="5065347" cy="707886"/>
          </a:xfrm>
          <a:prstGeom prst="rect">
            <a:avLst/>
          </a:prstGeom>
          <a:noFill/>
        </p:spPr>
        <p:txBody>
          <a:bodyPr wrap="square" rtlCol="0">
            <a:spAutoFit/>
          </a:bodyPr>
          <a:lstStyle/>
          <a:p>
            <a:pPr defTabSz="1371600"/>
            <a:r>
              <a:rPr lang="en-US" sz="2000">
                <a:solidFill>
                  <a:prstClr val="black"/>
                </a:solidFill>
                <a:latin typeface="Calibri" panose="020F0502020204030204"/>
              </a:rPr>
              <a:t>Coverage of ECE – 77%</a:t>
            </a:r>
          </a:p>
          <a:p>
            <a:pPr defTabSz="1371600"/>
            <a:r>
              <a:rPr lang="en-US" sz="2000">
                <a:solidFill>
                  <a:prstClr val="black"/>
                </a:solidFill>
                <a:latin typeface="Calibri" panose="020F0502020204030204"/>
              </a:rPr>
              <a:t>ECE Classrooms with effective activities – 4%</a:t>
            </a:r>
          </a:p>
        </p:txBody>
      </p:sp>
      <p:sp>
        <p:nvSpPr>
          <p:cNvPr id="53" name="Flowchart: Alternate Process 52">
            <a:extLst>
              <a:ext uri="{FF2B5EF4-FFF2-40B4-BE49-F238E27FC236}">
                <a16:creationId xmlns:a16="http://schemas.microsoft.com/office/drawing/2014/main" id="{FB0DBF7F-7750-40AB-A513-126AEA913E64}"/>
              </a:ext>
            </a:extLst>
          </p:cNvPr>
          <p:cNvSpPr/>
          <p:nvPr/>
        </p:nvSpPr>
        <p:spPr>
          <a:xfrm>
            <a:off x="2794794" y="377469"/>
            <a:ext cx="6168189" cy="1623875"/>
          </a:xfrm>
          <a:prstGeom prst="flowChartAlternateProcess">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a:solidFill>
                <a:prstClr val="white"/>
              </a:solidFill>
              <a:latin typeface="Calibri" panose="020F0502020204030204"/>
            </a:endParaRPr>
          </a:p>
        </p:txBody>
      </p:sp>
      <p:sp>
        <p:nvSpPr>
          <p:cNvPr id="54" name="Arrow: Pentagon 53">
            <a:extLst>
              <a:ext uri="{FF2B5EF4-FFF2-40B4-BE49-F238E27FC236}">
                <a16:creationId xmlns:a16="http://schemas.microsoft.com/office/drawing/2014/main" id="{B4B1B674-2B4A-4738-B832-3B74A5509DE9}"/>
              </a:ext>
            </a:extLst>
          </p:cNvPr>
          <p:cNvSpPr/>
          <p:nvPr/>
        </p:nvSpPr>
        <p:spPr>
          <a:xfrm>
            <a:off x="1808204" y="832298"/>
            <a:ext cx="1973180" cy="788150"/>
          </a:xfrm>
          <a:prstGeom prst="homePlat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000" b="1">
                <a:solidFill>
                  <a:prstClr val="black"/>
                </a:solidFill>
                <a:latin typeface="Calibri" panose="020F0502020204030204"/>
              </a:rPr>
              <a:t>ECE</a:t>
            </a:r>
          </a:p>
        </p:txBody>
      </p:sp>
      <p:pic>
        <p:nvPicPr>
          <p:cNvPr id="30" name="Picture 29" descr="Shape&#10;&#10;Description automatically generated">
            <a:extLst>
              <a:ext uri="{FF2B5EF4-FFF2-40B4-BE49-F238E27FC236}">
                <a16:creationId xmlns:a16="http://schemas.microsoft.com/office/drawing/2014/main" id="{3DEDDC00-B3EA-4172-AE57-CF563367BD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616" y="861310"/>
            <a:ext cx="1182226" cy="788150"/>
          </a:xfrm>
          <a:prstGeom prst="rect">
            <a:avLst/>
          </a:prstGeom>
        </p:spPr>
      </p:pic>
    </p:spTree>
    <p:extLst>
      <p:ext uri="{BB962C8B-B14F-4D97-AF65-F5344CB8AC3E}">
        <p14:creationId xmlns:p14="http://schemas.microsoft.com/office/powerpoint/2010/main" val="221372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3">
            <a:extLst>
              <a:ext uri="{FF2B5EF4-FFF2-40B4-BE49-F238E27FC236}">
                <a16:creationId xmlns:a16="http://schemas.microsoft.com/office/drawing/2014/main" id="{410F6A87-4F9B-4E07-9361-629782AF30D1}"/>
              </a:ext>
            </a:extLst>
          </p:cNvPr>
          <p:cNvSpPr txBox="1">
            <a:spLocks noGrp="1"/>
          </p:cNvSpPr>
          <p:nvPr>
            <p:ph type="title"/>
          </p:nvPr>
        </p:nvSpPr>
        <p:spPr>
          <a:xfrm>
            <a:off x="674783" y="317007"/>
            <a:ext cx="16938434" cy="1349024"/>
          </a:xfrm>
          <a:prstGeom prst="rect">
            <a:avLst/>
          </a:prstGeom>
        </p:spPr>
        <p:txBody>
          <a:bodyPr vert="horz" wrap="square" lIns="0" tIns="3175" rIns="0" bIns="0" rtlCol="0">
            <a:spAutoFit/>
          </a:bodyPr>
          <a:lstStyle/>
          <a:p>
            <a:pPr marL="12700" marR="5080" algn="ctr">
              <a:lnSpc>
                <a:spcPct val="101200"/>
              </a:lnSpc>
              <a:spcBef>
                <a:spcPts val="25"/>
              </a:spcBef>
            </a:pPr>
            <a:r>
              <a:rPr lang="en-US" sz="4400" b="1" spc="185">
                <a:solidFill>
                  <a:srgbClr val="122D7D"/>
                </a:solidFill>
                <a:latin typeface="Charter Roman"/>
                <a:cs typeface="Tahoma"/>
              </a:rPr>
              <a:t>De jure and de facto measures allow for measuring implementation gaps</a:t>
            </a:r>
          </a:p>
        </p:txBody>
      </p:sp>
      <p:pic>
        <p:nvPicPr>
          <p:cNvPr id="15" name="Picture 14">
            <a:extLst>
              <a:ext uri="{FF2B5EF4-FFF2-40B4-BE49-F238E27FC236}">
                <a16:creationId xmlns:a16="http://schemas.microsoft.com/office/drawing/2014/main" id="{24EC348F-0D76-4457-BEE8-A65C710E1B0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005" y="9225703"/>
            <a:ext cx="18316004" cy="1048148"/>
          </a:xfrm>
          <a:prstGeom prst="rect">
            <a:avLst/>
          </a:prstGeom>
          <a:noFill/>
        </p:spPr>
      </p:pic>
      <p:pic>
        <p:nvPicPr>
          <p:cNvPr id="2" name="Picture 1">
            <a:extLst>
              <a:ext uri="{FF2B5EF4-FFF2-40B4-BE49-F238E27FC236}">
                <a16:creationId xmlns:a16="http://schemas.microsoft.com/office/drawing/2014/main" id="{AACE920C-2644-4642-A89B-33BA0CB7897E}"/>
              </a:ext>
            </a:extLst>
          </p:cNvPr>
          <p:cNvPicPr>
            <a:picLocks noChangeAspect="1"/>
          </p:cNvPicPr>
          <p:nvPr/>
        </p:nvPicPr>
        <p:blipFill rotWithShape="1">
          <a:blip r:embed="rId4"/>
          <a:srcRect t="13501"/>
          <a:stretch/>
        </p:blipFill>
        <p:spPr>
          <a:xfrm>
            <a:off x="620598" y="3674678"/>
            <a:ext cx="8523402" cy="4547995"/>
          </a:xfrm>
          <a:prstGeom prst="rect">
            <a:avLst/>
          </a:prstGeom>
        </p:spPr>
      </p:pic>
      <p:sp>
        <p:nvSpPr>
          <p:cNvPr id="3" name="TextBox 2">
            <a:extLst>
              <a:ext uri="{FF2B5EF4-FFF2-40B4-BE49-F238E27FC236}">
                <a16:creationId xmlns:a16="http://schemas.microsoft.com/office/drawing/2014/main" id="{902816B8-1600-416C-9F7D-3906A62E4AF4}"/>
              </a:ext>
            </a:extLst>
          </p:cNvPr>
          <p:cNvSpPr txBox="1"/>
          <p:nvPr/>
        </p:nvSpPr>
        <p:spPr>
          <a:xfrm>
            <a:off x="914400" y="2829992"/>
            <a:ext cx="8130638" cy="461665"/>
          </a:xfrm>
          <a:prstGeom prst="rect">
            <a:avLst/>
          </a:prstGeom>
          <a:noFill/>
        </p:spPr>
        <p:txBody>
          <a:bodyPr wrap="square" rtlCol="0">
            <a:spAutoFit/>
          </a:bodyPr>
          <a:lstStyle/>
          <a:p>
            <a:pPr algn="ctr"/>
            <a:r>
              <a:rPr lang="en-US" sz="2400" b="1">
                <a:solidFill>
                  <a:srgbClr val="002060"/>
                </a:solidFill>
                <a:latin typeface="Charter Roman"/>
              </a:rPr>
              <a:t>Peru – Gap in Policy Implementation</a:t>
            </a:r>
          </a:p>
        </p:txBody>
      </p:sp>
      <p:sp>
        <p:nvSpPr>
          <p:cNvPr id="19" name="TextBox 18">
            <a:extLst>
              <a:ext uri="{FF2B5EF4-FFF2-40B4-BE49-F238E27FC236}">
                <a16:creationId xmlns:a16="http://schemas.microsoft.com/office/drawing/2014/main" id="{C805FA63-5DF6-4785-AC1A-C34A2FC8C42D}"/>
              </a:ext>
            </a:extLst>
          </p:cNvPr>
          <p:cNvSpPr txBox="1"/>
          <p:nvPr/>
        </p:nvSpPr>
        <p:spPr>
          <a:xfrm>
            <a:off x="9242964" y="2829992"/>
            <a:ext cx="8370253" cy="461665"/>
          </a:xfrm>
          <a:prstGeom prst="rect">
            <a:avLst/>
          </a:prstGeom>
          <a:noFill/>
        </p:spPr>
        <p:txBody>
          <a:bodyPr wrap="square" rtlCol="0">
            <a:spAutoFit/>
          </a:bodyPr>
          <a:lstStyle/>
          <a:p>
            <a:pPr algn="ctr"/>
            <a:r>
              <a:rPr lang="en-US" sz="2400" b="1">
                <a:solidFill>
                  <a:srgbClr val="002060"/>
                </a:solidFill>
                <a:latin typeface="Charter Roman"/>
              </a:rPr>
              <a:t>Jordan – Gap in Policy Implementation</a:t>
            </a:r>
          </a:p>
        </p:txBody>
      </p:sp>
      <p:pic>
        <p:nvPicPr>
          <p:cNvPr id="4" name="Picture 3">
            <a:extLst>
              <a:ext uri="{FF2B5EF4-FFF2-40B4-BE49-F238E27FC236}">
                <a16:creationId xmlns:a16="http://schemas.microsoft.com/office/drawing/2014/main" id="{A2CC0ED8-18F3-4B14-A256-2565B9B9E2ED}"/>
              </a:ext>
            </a:extLst>
          </p:cNvPr>
          <p:cNvPicPr>
            <a:picLocks noChangeAspect="1"/>
          </p:cNvPicPr>
          <p:nvPr/>
        </p:nvPicPr>
        <p:blipFill rotWithShape="1">
          <a:blip r:embed="rId5"/>
          <a:srcRect t="11517"/>
          <a:stretch/>
        </p:blipFill>
        <p:spPr>
          <a:xfrm>
            <a:off x="9045038" y="3753850"/>
            <a:ext cx="9104099" cy="4547995"/>
          </a:xfrm>
          <a:prstGeom prst="rect">
            <a:avLst/>
          </a:prstGeom>
        </p:spPr>
      </p:pic>
    </p:spTree>
    <p:extLst>
      <p:ext uri="{BB962C8B-B14F-4D97-AF65-F5344CB8AC3E}">
        <p14:creationId xmlns:p14="http://schemas.microsoft.com/office/powerpoint/2010/main" val="3692058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1674" y="432303"/>
            <a:ext cx="15411442" cy="551433"/>
          </a:xfrm>
          <a:prstGeom prst="rect">
            <a:avLst/>
          </a:prstGeom>
        </p:spPr>
        <p:txBody>
          <a:bodyPr vert="horz" wrap="square" lIns="0" tIns="12700" rIns="0" bIns="0" rtlCol="0">
            <a:spAutoFit/>
          </a:bodyPr>
          <a:lstStyle/>
          <a:p>
            <a:pPr marL="12700" algn="ctr">
              <a:lnSpc>
                <a:spcPct val="100000"/>
              </a:lnSpc>
              <a:spcBef>
                <a:spcPts val="100"/>
              </a:spcBef>
            </a:pPr>
            <a:r>
              <a:rPr lang="en-US" b="1" spc="275">
                <a:solidFill>
                  <a:srgbClr val="002060"/>
                </a:solidFill>
                <a:latin typeface="Charter Roman"/>
              </a:rPr>
              <a:t>Understanding the Political and Bureaucratic Capacity of the system</a:t>
            </a:r>
            <a:endParaRPr lang="en-US" b="1" spc="350">
              <a:solidFill>
                <a:srgbClr val="002060"/>
              </a:solidFill>
              <a:latin typeface="Charter Roman"/>
            </a:endParaRPr>
          </a:p>
        </p:txBody>
      </p:sp>
      <p:pic>
        <p:nvPicPr>
          <p:cNvPr id="31" name="Picture 30">
            <a:extLst>
              <a:ext uri="{FF2B5EF4-FFF2-40B4-BE49-F238E27FC236}">
                <a16:creationId xmlns:a16="http://schemas.microsoft.com/office/drawing/2014/main" id="{AF57DA8F-E720-4FE8-B10D-F8F4329BBA6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005" y="9238852"/>
            <a:ext cx="18259995" cy="1048148"/>
          </a:xfrm>
          <a:prstGeom prst="rect">
            <a:avLst/>
          </a:prstGeom>
          <a:noFill/>
        </p:spPr>
      </p:pic>
      <p:pic>
        <p:nvPicPr>
          <p:cNvPr id="4" name="Picture 3">
            <a:extLst>
              <a:ext uri="{FF2B5EF4-FFF2-40B4-BE49-F238E27FC236}">
                <a16:creationId xmlns:a16="http://schemas.microsoft.com/office/drawing/2014/main" id="{5082315B-B569-4124-AFC3-0640C9B7CD6A}"/>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790073" y="4403271"/>
            <a:ext cx="4460967" cy="4460967"/>
          </a:xfrm>
          <a:prstGeom prst="rect">
            <a:avLst/>
          </a:prstGeom>
        </p:spPr>
      </p:pic>
      <p:pic>
        <p:nvPicPr>
          <p:cNvPr id="5" name="Picture 4">
            <a:extLst>
              <a:ext uri="{FF2B5EF4-FFF2-40B4-BE49-F238E27FC236}">
                <a16:creationId xmlns:a16="http://schemas.microsoft.com/office/drawing/2014/main" id="{75F49AB0-28C5-4BEC-B232-B3052B32E395}"/>
              </a:ext>
            </a:extLst>
          </p:cNvPr>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6822743" y="4419662"/>
            <a:ext cx="4460966" cy="4460966"/>
          </a:xfrm>
          <a:prstGeom prst="rect">
            <a:avLst/>
          </a:prstGeom>
        </p:spPr>
      </p:pic>
      <p:pic>
        <p:nvPicPr>
          <p:cNvPr id="6" name="Picture 5">
            <a:extLst>
              <a:ext uri="{FF2B5EF4-FFF2-40B4-BE49-F238E27FC236}">
                <a16:creationId xmlns:a16="http://schemas.microsoft.com/office/drawing/2014/main" id="{79EE1350-8ED1-474D-B3BE-03A60EB12B1D}"/>
              </a:ext>
            </a:extLst>
          </p:cNvPr>
          <p:cNvPicPr>
            <a:picLocks noChangeAspect="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6798244" y="4403334"/>
            <a:ext cx="4477294" cy="4477294"/>
          </a:xfrm>
          <a:prstGeom prst="rect">
            <a:avLst/>
          </a:prstGeom>
        </p:spPr>
      </p:pic>
      <p:pic>
        <p:nvPicPr>
          <p:cNvPr id="7" name="Picture 6">
            <a:extLst>
              <a:ext uri="{FF2B5EF4-FFF2-40B4-BE49-F238E27FC236}">
                <a16:creationId xmlns:a16="http://schemas.microsoft.com/office/drawing/2014/main" id="{D99A5C80-8D51-4735-BD02-60FB63836832}"/>
              </a:ext>
            </a:extLst>
          </p:cNvPr>
          <p:cNvPicPr>
            <a:picLocks noChangeAspect="1"/>
          </p:cNvPicPr>
          <p:nvPr/>
        </p:nvPicPr>
        <p:blipFill>
          <a:blip r:embed="rId9">
            <a:duotone>
              <a:schemeClr val="bg2">
                <a:shade val="45000"/>
                <a:satMod val="135000"/>
              </a:schemeClr>
              <a:prstClr val="white"/>
            </a:duotone>
            <a:extLst>
              <a:ext uri="{BEBA8EAE-BF5A-486C-A8C5-ECC9F3942E4B}">
                <a14:imgProps xmlns:a14="http://schemas.microsoft.com/office/drawing/2010/main">
                  <a14:imgLayer r:embed="rId10">
                    <a14:imgEffect>
                      <a14:colorTemperature colorTemp="7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814571" y="4403334"/>
            <a:ext cx="4477294" cy="4477294"/>
          </a:xfrm>
          <a:prstGeom prst="rect">
            <a:avLst/>
          </a:prstGeom>
        </p:spPr>
      </p:pic>
      <p:sp>
        <p:nvSpPr>
          <p:cNvPr id="8" name="Donut 11">
            <a:extLst>
              <a:ext uri="{FF2B5EF4-FFF2-40B4-BE49-F238E27FC236}">
                <a16:creationId xmlns:a16="http://schemas.microsoft.com/office/drawing/2014/main" id="{4D694A00-9084-4316-9BF6-6EE889C1C80F}"/>
              </a:ext>
            </a:extLst>
          </p:cNvPr>
          <p:cNvSpPr/>
          <p:nvPr/>
        </p:nvSpPr>
        <p:spPr>
          <a:xfrm>
            <a:off x="6410925" y="4055825"/>
            <a:ext cx="5284587" cy="5155858"/>
          </a:xfrm>
          <a:prstGeom prst="donut">
            <a:avLst>
              <a:gd name="adj" fmla="val 6512"/>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a:ea typeface="+mn-ea"/>
                <a:cs typeface="+mn-cs"/>
              </a:rPr>
              <a:t>Policies</a:t>
            </a: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Donut 15">
            <a:extLst>
              <a:ext uri="{FF2B5EF4-FFF2-40B4-BE49-F238E27FC236}">
                <a16:creationId xmlns:a16="http://schemas.microsoft.com/office/drawing/2014/main" id="{2A3369E9-1BD2-488C-8A08-6E165E353322}"/>
              </a:ext>
            </a:extLst>
          </p:cNvPr>
          <p:cNvSpPr/>
          <p:nvPr/>
        </p:nvSpPr>
        <p:spPr>
          <a:xfrm>
            <a:off x="5943600" y="3619500"/>
            <a:ext cx="6199645" cy="6039942"/>
          </a:xfrm>
          <a:prstGeom prst="donut">
            <a:avLst>
              <a:gd name="adj" fmla="val 6512"/>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a:ea typeface="+mn-ea"/>
                <a:cs typeface="+mn-cs"/>
              </a:rPr>
              <a:t> Politics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8F547424-B23C-4666-90CA-6580CE8823B4}"/>
              </a:ext>
            </a:extLst>
          </p:cNvPr>
          <p:cNvSpPr txBox="1"/>
          <p:nvPr/>
        </p:nvSpPr>
        <p:spPr>
          <a:xfrm>
            <a:off x="8473415" y="4731134"/>
            <a:ext cx="10942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a:ea typeface="+mn-ea"/>
                <a:cs typeface="+mn-cs"/>
              </a:rPr>
              <a:t>Practices</a:t>
            </a:r>
          </a:p>
        </p:txBody>
      </p:sp>
      <p:sp>
        <p:nvSpPr>
          <p:cNvPr id="11" name="Rectangle: Rounded Corners 10">
            <a:extLst>
              <a:ext uri="{FF2B5EF4-FFF2-40B4-BE49-F238E27FC236}">
                <a16:creationId xmlns:a16="http://schemas.microsoft.com/office/drawing/2014/main" id="{350C894C-ACA2-4663-9B12-C09084EAC89C}"/>
              </a:ext>
            </a:extLst>
          </p:cNvPr>
          <p:cNvSpPr/>
          <p:nvPr/>
        </p:nvSpPr>
        <p:spPr>
          <a:xfrm>
            <a:off x="1710984" y="1873770"/>
            <a:ext cx="4572000" cy="12801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a:ea typeface="+mn-ea"/>
                <a:cs typeface="+mn-cs"/>
              </a:rPr>
              <a:t>Financing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4.7</a:t>
            </a:r>
          </a:p>
        </p:txBody>
      </p:sp>
      <p:sp>
        <p:nvSpPr>
          <p:cNvPr id="12" name="Rectangle: Rounded Corners 11">
            <a:extLst>
              <a:ext uri="{FF2B5EF4-FFF2-40B4-BE49-F238E27FC236}">
                <a16:creationId xmlns:a16="http://schemas.microsoft.com/office/drawing/2014/main" id="{62B751E1-E313-47C0-B7D0-FE402C304C4F}"/>
              </a:ext>
            </a:extLst>
          </p:cNvPr>
          <p:cNvSpPr/>
          <p:nvPr/>
        </p:nvSpPr>
        <p:spPr>
          <a:xfrm>
            <a:off x="1681147" y="3276940"/>
            <a:ext cx="4572000" cy="12801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a:ea typeface="+mn-ea"/>
                <a:cs typeface="+mn-cs"/>
              </a:rPr>
              <a:t>Characteristics of Bureaucracy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3.6</a:t>
            </a:r>
          </a:p>
        </p:txBody>
      </p:sp>
      <p:sp>
        <p:nvSpPr>
          <p:cNvPr id="13" name="Rectangle: Rounded Corners 12">
            <a:extLst>
              <a:ext uri="{FF2B5EF4-FFF2-40B4-BE49-F238E27FC236}">
                <a16:creationId xmlns:a16="http://schemas.microsoft.com/office/drawing/2014/main" id="{A02B9CE6-95A7-444A-9D07-95B1AC43AAD8}"/>
              </a:ext>
            </a:extLst>
          </p:cNvPr>
          <p:cNvSpPr/>
          <p:nvPr/>
        </p:nvSpPr>
        <p:spPr>
          <a:xfrm>
            <a:off x="6858000" y="1876097"/>
            <a:ext cx="4572000" cy="12801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a:ea typeface="+mn-ea"/>
                <a:cs typeface="+mn-cs"/>
              </a:rPr>
              <a:t>Impartial Decision-Making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a:ea typeface="+mn-ea"/>
                <a:cs typeface="+mn-cs"/>
              </a:rPr>
              <a:t>3.1</a:t>
            </a:r>
          </a:p>
        </p:txBody>
      </p:sp>
      <p:sp>
        <p:nvSpPr>
          <p:cNvPr id="14" name="Rectangle: Rounded Corners 13">
            <a:extLst>
              <a:ext uri="{FF2B5EF4-FFF2-40B4-BE49-F238E27FC236}">
                <a16:creationId xmlns:a16="http://schemas.microsoft.com/office/drawing/2014/main" id="{EA908050-CE4D-4F34-B0C0-349CFD6BA40D}"/>
              </a:ext>
            </a:extLst>
          </p:cNvPr>
          <p:cNvSpPr/>
          <p:nvPr/>
        </p:nvSpPr>
        <p:spPr>
          <a:xfrm>
            <a:off x="12005016" y="1873770"/>
            <a:ext cx="4572000" cy="12801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a:ea typeface="+mn-ea"/>
                <a:cs typeface="+mn-cs"/>
              </a:rPr>
              <a:t>Mandates &amp; Accountability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4.2</a:t>
            </a:r>
          </a:p>
        </p:txBody>
      </p:sp>
      <p:sp>
        <p:nvSpPr>
          <p:cNvPr id="15" name="Rectangle: Rounded Corners 14">
            <a:extLst>
              <a:ext uri="{FF2B5EF4-FFF2-40B4-BE49-F238E27FC236}">
                <a16:creationId xmlns:a16="http://schemas.microsoft.com/office/drawing/2014/main" id="{C63D2C27-3C3B-4EF1-99BF-43B7F5C296FF}"/>
              </a:ext>
            </a:extLst>
          </p:cNvPr>
          <p:cNvSpPr/>
          <p:nvPr/>
        </p:nvSpPr>
        <p:spPr>
          <a:xfrm>
            <a:off x="12021286" y="3276940"/>
            <a:ext cx="4572000" cy="12801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a:ea typeface="+mn-ea"/>
                <a:cs typeface="+mn-cs"/>
              </a:rPr>
              <a:t>National Learning Goals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3.6</a:t>
            </a:r>
          </a:p>
        </p:txBody>
      </p:sp>
      <p:cxnSp>
        <p:nvCxnSpPr>
          <p:cNvPr id="16" name="Straight Connector 15">
            <a:extLst>
              <a:ext uri="{FF2B5EF4-FFF2-40B4-BE49-F238E27FC236}">
                <a16:creationId xmlns:a16="http://schemas.microsoft.com/office/drawing/2014/main" id="{DCA7B72B-6D42-4A1E-8B25-0971A530EF5E}"/>
              </a:ext>
            </a:extLst>
          </p:cNvPr>
          <p:cNvCxnSpPr>
            <a:cxnSpLocks/>
          </p:cNvCxnSpPr>
          <p:nvPr/>
        </p:nvCxnSpPr>
        <p:spPr>
          <a:xfrm flipV="1">
            <a:off x="6589081" y="2513850"/>
            <a:ext cx="0" cy="2331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9F6AB46-D145-441E-862D-76F639F43B16}"/>
              </a:ext>
            </a:extLst>
          </p:cNvPr>
          <p:cNvCxnSpPr>
            <a:cxnSpLocks/>
            <a:endCxn id="11" idx="3"/>
          </p:cNvCxnSpPr>
          <p:nvPr/>
        </p:nvCxnSpPr>
        <p:spPr>
          <a:xfrm flipH="1">
            <a:off x="6282984" y="2513850"/>
            <a:ext cx="306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27D800-645F-45C3-8422-C5BB6C9D578B}"/>
              </a:ext>
            </a:extLst>
          </p:cNvPr>
          <p:cNvCxnSpPr>
            <a:cxnSpLocks/>
            <a:stCxn id="12" idx="3"/>
          </p:cNvCxnSpPr>
          <p:nvPr/>
        </p:nvCxnSpPr>
        <p:spPr>
          <a:xfrm flipV="1">
            <a:off x="6253147" y="3894033"/>
            <a:ext cx="3359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CD063A5-EFCE-4462-9F19-06A1D2266165}"/>
              </a:ext>
            </a:extLst>
          </p:cNvPr>
          <p:cNvCxnSpPr>
            <a:cxnSpLocks/>
          </p:cNvCxnSpPr>
          <p:nvPr/>
        </p:nvCxnSpPr>
        <p:spPr>
          <a:xfrm flipV="1">
            <a:off x="11627799" y="2330970"/>
            <a:ext cx="0" cy="265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1C148A-3A44-4F1F-9607-B90EB17E6542}"/>
              </a:ext>
            </a:extLst>
          </p:cNvPr>
          <p:cNvCxnSpPr/>
          <p:nvPr/>
        </p:nvCxnSpPr>
        <p:spPr>
          <a:xfrm flipH="1">
            <a:off x="11653199" y="2330970"/>
            <a:ext cx="340681" cy="2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7C01C48-BD27-4858-9302-453ACD5C547A}"/>
              </a:ext>
            </a:extLst>
          </p:cNvPr>
          <p:cNvCxnSpPr/>
          <p:nvPr/>
        </p:nvCxnSpPr>
        <p:spPr>
          <a:xfrm flipH="1">
            <a:off x="11653200" y="3635809"/>
            <a:ext cx="340681" cy="2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208375-7022-4068-B85A-625CE3D5A510}"/>
              </a:ext>
            </a:extLst>
          </p:cNvPr>
          <p:cNvCxnSpPr>
            <a:cxnSpLocks/>
            <a:endCxn id="13" idx="2"/>
          </p:cNvCxnSpPr>
          <p:nvPr/>
        </p:nvCxnSpPr>
        <p:spPr>
          <a:xfrm flipV="1">
            <a:off x="9144000" y="3156257"/>
            <a:ext cx="0" cy="463244"/>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AE8D750-E6F0-435F-92BF-888AED24C451}"/>
              </a:ext>
            </a:extLst>
          </p:cNvPr>
          <p:cNvSpPr txBox="1"/>
          <p:nvPr/>
        </p:nvSpPr>
        <p:spPr>
          <a:xfrm>
            <a:off x="12698107" y="6993728"/>
            <a:ext cx="455500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Targeting – 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Monitoring – 3.9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Incentives – 2.9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Community engagement – 3.5</a:t>
            </a:r>
          </a:p>
        </p:txBody>
      </p:sp>
      <p:sp>
        <p:nvSpPr>
          <p:cNvPr id="32" name="Flowchart: Alternate Process 31">
            <a:extLst>
              <a:ext uri="{FF2B5EF4-FFF2-40B4-BE49-F238E27FC236}">
                <a16:creationId xmlns:a16="http://schemas.microsoft.com/office/drawing/2014/main" id="{9B172D21-86EC-469E-B6A7-14F8BF52C201}"/>
              </a:ext>
            </a:extLst>
          </p:cNvPr>
          <p:cNvSpPr/>
          <p:nvPr/>
        </p:nvSpPr>
        <p:spPr>
          <a:xfrm>
            <a:off x="12479179" y="6592836"/>
            <a:ext cx="4992867" cy="1912937"/>
          </a:xfrm>
          <a:prstGeom prst="flowChartAlternateProcess">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Rounded Corners 32">
            <a:extLst>
              <a:ext uri="{FF2B5EF4-FFF2-40B4-BE49-F238E27FC236}">
                <a16:creationId xmlns:a16="http://schemas.microsoft.com/office/drawing/2014/main" id="{04FC5742-0BC7-4131-8B90-16DC6720B081}"/>
              </a:ext>
            </a:extLst>
          </p:cNvPr>
          <p:cNvSpPr/>
          <p:nvPr/>
        </p:nvSpPr>
        <p:spPr>
          <a:xfrm>
            <a:off x="13780324" y="5962050"/>
            <a:ext cx="1973179" cy="950167"/>
          </a:xfrm>
          <a:prstGeom prst="roundRect">
            <a:avLst/>
          </a:prstGeom>
          <a:solidFill>
            <a:srgbClr val="FCD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a:ea typeface="+mn-ea"/>
                <a:cs typeface="+mn-cs"/>
              </a:rPr>
              <a:t>National Learning Goals</a:t>
            </a:r>
          </a:p>
        </p:txBody>
      </p:sp>
      <p:pic>
        <p:nvPicPr>
          <p:cNvPr id="34" name="Picture 33">
            <a:extLst>
              <a:ext uri="{FF2B5EF4-FFF2-40B4-BE49-F238E27FC236}">
                <a16:creationId xmlns:a16="http://schemas.microsoft.com/office/drawing/2014/main" id="{067925BA-D261-4507-A4ED-BBAF822B05BF}"/>
              </a:ext>
            </a:extLst>
          </p:cNvPr>
          <p:cNvPicPr>
            <a:picLocks noChangeAspect="1"/>
          </p:cNvPicPr>
          <p:nvPr/>
        </p:nvPicPr>
        <p:blipFill>
          <a:blip r:embed="rId11"/>
          <a:stretch>
            <a:fillRect/>
          </a:stretch>
        </p:blipFill>
        <p:spPr>
          <a:xfrm>
            <a:off x="414771" y="325006"/>
            <a:ext cx="1296213" cy="788150"/>
          </a:xfrm>
          <a:prstGeom prst="rect">
            <a:avLst/>
          </a:prstGeom>
        </p:spPr>
      </p:pic>
    </p:spTree>
    <p:extLst>
      <p:ext uri="{BB962C8B-B14F-4D97-AF65-F5344CB8AC3E}">
        <p14:creationId xmlns:p14="http://schemas.microsoft.com/office/powerpoint/2010/main" val="12790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3"/>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2" grpId="0" animBg="1"/>
      <p:bldP spid="32" grpId="1" animBg="1"/>
      <p:bldP spid="33" grpId="0" animBg="1"/>
      <p:bldP spid="3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5830BC-BE50-4CD8-8F5A-373E296D3F9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38852"/>
            <a:ext cx="18287999" cy="1048148"/>
          </a:xfrm>
          <a:prstGeom prst="rect">
            <a:avLst/>
          </a:prstGeom>
          <a:noFill/>
        </p:spPr>
      </p:pic>
      <p:pic>
        <p:nvPicPr>
          <p:cNvPr id="7" name="Graphic 6" descr="School boy">
            <a:extLst>
              <a:ext uri="{FF2B5EF4-FFF2-40B4-BE49-F238E27FC236}">
                <a16:creationId xmlns:a16="http://schemas.microsoft.com/office/drawing/2014/main" id="{B1C3064C-B10F-4606-9C34-8A0085C06C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6735" y="2798661"/>
            <a:ext cx="1196845" cy="1196845"/>
          </a:xfrm>
          <a:prstGeom prst="rect">
            <a:avLst/>
          </a:prstGeom>
        </p:spPr>
      </p:pic>
      <p:pic>
        <p:nvPicPr>
          <p:cNvPr id="9" name="Graphic 8" descr="School girl">
            <a:extLst>
              <a:ext uri="{FF2B5EF4-FFF2-40B4-BE49-F238E27FC236}">
                <a16:creationId xmlns:a16="http://schemas.microsoft.com/office/drawing/2014/main" id="{A60CCD23-3F83-4197-8B7B-8749B1D782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49122" y="2802414"/>
            <a:ext cx="1196845" cy="1196845"/>
          </a:xfrm>
          <a:prstGeom prst="rect">
            <a:avLst/>
          </a:prstGeom>
        </p:spPr>
      </p:pic>
      <p:pic>
        <p:nvPicPr>
          <p:cNvPr id="11" name="Graphic 10" descr="Coins">
            <a:extLst>
              <a:ext uri="{FF2B5EF4-FFF2-40B4-BE49-F238E27FC236}">
                <a16:creationId xmlns:a16="http://schemas.microsoft.com/office/drawing/2014/main" id="{E09D6C84-0A7B-48B2-960B-0E309AF4CCD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45577" y="2787949"/>
            <a:ext cx="1196844" cy="1196844"/>
          </a:xfrm>
          <a:prstGeom prst="rect">
            <a:avLst/>
          </a:prstGeom>
        </p:spPr>
      </p:pic>
      <p:pic>
        <p:nvPicPr>
          <p:cNvPr id="12" name="Graphic 11" descr="Magnifying glass">
            <a:extLst>
              <a:ext uri="{FF2B5EF4-FFF2-40B4-BE49-F238E27FC236}">
                <a16:creationId xmlns:a16="http://schemas.microsoft.com/office/drawing/2014/main" id="{11D6D70F-BC96-464B-800F-092593553E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674418" y="2798661"/>
            <a:ext cx="1200327" cy="1200327"/>
          </a:xfrm>
          <a:prstGeom prst="rect">
            <a:avLst/>
          </a:prstGeom>
        </p:spPr>
      </p:pic>
      <p:pic>
        <p:nvPicPr>
          <p:cNvPr id="13" name="Graphic 12" descr="Lightbulb and gear">
            <a:extLst>
              <a:ext uri="{FF2B5EF4-FFF2-40B4-BE49-F238E27FC236}">
                <a16:creationId xmlns:a16="http://schemas.microsoft.com/office/drawing/2014/main" id="{F6DE3DCE-DE2B-42CE-89B0-26B759931BB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12374" y="6726181"/>
            <a:ext cx="1063250" cy="1063250"/>
          </a:xfrm>
          <a:prstGeom prst="rect">
            <a:avLst/>
          </a:prstGeom>
        </p:spPr>
      </p:pic>
      <p:sp>
        <p:nvSpPr>
          <p:cNvPr id="17" name="TextBox 16">
            <a:extLst>
              <a:ext uri="{FF2B5EF4-FFF2-40B4-BE49-F238E27FC236}">
                <a16:creationId xmlns:a16="http://schemas.microsoft.com/office/drawing/2014/main" id="{FC2748F8-813E-4063-BEDF-07A042138581}"/>
              </a:ext>
            </a:extLst>
          </p:cNvPr>
          <p:cNvSpPr txBox="1"/>
          <p:nvPr/>
        </p:nvSpPr>
        <p:spPr>
          <a:xfrm>
            <a:off x="4237464" y="8071854"/>
            <a:ext cx="9887364" cy="461665"/>
          </a:xfrm>
          <a:prstGeom prst="rect">
            <a:avLst/>
          </a:prstGeom>
          <a:noFill/>
        </p:spPr>
        <p:txBody>
          <a:bodyPr wrap="square" rtlCol="0">
            <a:spAutoFit/>
          </a:bodyPr>
          <a:lstStyle/>
          <a:p>
            <a:pPr algn="ctr"/>
            <a:r>
              <a:rPr lang="en-US" sz="2400">
                <a:solidFill>
                  <a:schemeClr val="accent1"/>
                </a:solidFill>
              </a:rPr>
              <a:t>Here is where the Global Education Policy Dashboard can help. </a:t>
            </a:r>
          </a:p>
        </p:txBody>
      </p:sp>
      <p:sp>
        <p:nvSpPr>
          <p:cNvPr id="18" name="TextBox 17">
            <a:extLst>
              <a:ext uri="{FF2B5EF4-FFF2-40B4-BE49-F238E27FC236}">
                <a16:creationId xmlns:a16="http://schemas.microsoft.com/office/drawing/2014/main" id="{5EB46733-D793-4B60-ABE1-88357B2AD3BE}"/>
              </a:ext>
            </a:extLst>
          </p:cNvPr>
          <p:cNvSpPr txBox="1"/>
          <p:nvPr/>
        </p:nvSpPr>
        <p:spPr>
          <a:xfrm>
            <a:off x="3137496" y="4233885"/>
            <a:ext cx="2926080" cy="1200329"/>
          </a:xfrm>
          <a:prstGeom prst="rect">
            <a:avLst/>
          </a:prstGeom>
          <a:noFill/>
        </p:spPr>
        <p:txBody>
          <a:bodyPr wrap="square" rtlCol="0">
            <a:spAutoFit/>
          </a:bodyPr>
          <a:lstStyle/>
          <a:p>
            <a:pPr algn="ctr"/>
            <a:r>
              <a:rPr lang="en-US" sz="2400"/>
              <a:t>Extended school closures deepen the learning crisis</a:t>
            </a:r>
          </a:p>
        </p:txBody>
      </p:sp>
      <p:sp>
        <p:nvSpPr>
          <p:cNvPr id="19" name="TextBox 18">
            <a:extLst>
              <a:ext uri="{FF2B5EF4-FFF2-40B4-BE49-F238E27FC236}">
                <a16:creationId xmlns:a16="http://schemas.microsoft.com/office/drawing/2014/main" id="{F8D1ADA7-219C-4EE6-8AA5-49DE22C8D3CC}"/>
              </a:ext>
            </a:extLst>
          </p:cNvPr>
          <p:cNvSpPr txBox="1"/>
          <p:nvPr/>
        </p:nvSpPr>
        <p:spPr>
          <a:xfrm>
            <a:off x="7718106" y="4231734"/>
            <a:ext cx="2926080" cy="1200329"/>
          </a:xfrm>
          <a:prstGeom prst="rect">
            <a:avLst/>
          </a:prstGeom>
          <a:noFill/>
        </p:spPr>
        <p:txBody>
          <a:bodyPr wrap="square" rtlCol="0">
            <a:spAutoFit/>
          </a:bodyPr>
          <a:lstStyle/>
          <a:p>
            <a:pPr algn="ctr"/>
            <a:r>
              <a:rPr lang="en-US" sz="2400"/>
              <a:t>Economic shocks precipitate budgetary constraints</a:t>
            </a:r>
          </a:p>
        </p:txBody>
      </p:sp>
      <p:sp>
        <p:nvSpPr>
          <p:cNvPr id="20" name="TextBox 19">
            <a:extLst>
              <a:ext uri="{FF2B5EF4-FFF2-40B4-BE49-F238E27FC236}">
                <a16:creationId xmlns:a16="http://schemas.microsoft.com/office/drawing/2014/main" id="{C7470734-3705-49F1-ABD2-8DE3E076F2A4}"/>
              </a:ext>
            </a:extLst>
          </p:cNvPr>
          <p:cNvSpPr txBox="1"/>
          <p:nvPr/>
        </p:nvSpPr>
        <p:spPr>
          <a:xfrm>
            <a:off x="12930237" y="4163444"/>
            <a:ext cx="2926080" cy="2308324"/>
          </a:xfrm>
          <a:prstGeom prst="rect">
            <a:avLst/>
          </a:prstGeom>
          <a:noFill/>
        </p:spPr>
        <p:txBody>
          <a:bodyPr wrap="square" rtlCol="0">
            <a:spAutoFit/>
          </a:bodyPr>
          <a:lstStyle/>
          <a:p>
            <a:pPr algn="ctr"/>
            <a:r>
              <a:rPr lang="en-US" sz="2400"/>
              <a:t>Countries will need to spend smarter to build back better education systems  and accelerate learning for all </a:t>
            </a:r>
          </a:p>
        </p:txBody>
      </p:sp>
      <p:sp>
        <p:nvSpPr>
          <p:cNvPr id="22" name="TextBox 21">
            <a:extLst>
              <a:ext uri="{FF2B5EF4-FFF2-40B4-BE49-F238E27FC236}">
                <a16:creationId xmlns:a16="http://schemas.microsoft.com/office/drawing/2014/main" id="{0558C776-AB9E-4117-9AAA-CAB29F32B21D}"/>
              </a:ext>
            </a:extLst>
          </p:cNvPr>
          <p:cNvSpPr txBox="1"/>
          <p:nvPr/>
        </p:nvSpPr>
        <p:spPr>
          <a:xfrm>
            <a:off x="0" y="161526"/>
            <a:ext cx="18287999" cy="1384995"/>
          </a:xfrm>
          <a:prstGeom prst="rect">
            <a:avLst/>
          </a:prstGeom>
          <a:noFill/>
        </p:spPr>
        <p:txBody>
          <a:bodyPr wrap="square" rtlCol="0">
            <a:spAutoFit/>
          </a:bodyPr>
          <a:lstStyle/>
          <a:p>
            <a:pPr algn="ctr"/>
            <a:r>
              <a:rPr lang="en-US" sz="2800" b="1">
                <a:solidFill>
                  <a:prstClr val="black"/>
                </a:solidFill>
                <a:latin typeface="Charter Roman" charset="0"/>
                <a:ea typeface="Charter Roman" charset="0"/>
                <a:cs typeface="Charter Roman" charset="0"/>
              </a:rPr>
              <a:t>Learning disparities exacerbate schooling gaps</a:t>
            </a:r>
          </a:p>
          <a:p>
            <a:pPr algn="ctr"/>
            <a:r>
              <a:rPr lang="en-US" sz="2800" b="1">
                <a:solidFill>
                  <a:schemeClr val="accent1">
                    <a:lumMod val="75000"/>
                  </a:schemeClr>
                </a:solidFill>
                <a:latin typeface="Charter Roman" charset="0"/>
                <a:ea typeface="Charter Roman" charset="0"/>
                <a:cs typeface="Charter Roman" charset="0"/>
              </a:rPr>
              <a:t>So what to do? </a:t>
            </a:r>
          </a:p>
          <a:p>
            <a:pPr algn="ctr"/>
            <a:r>
              <a:rPr lang="en-US" sz="2800" b="1">
                <a:solidFill>
                  <a:schemeClr val="tx2">
                    <a:lumMod val="60000"/>
                    <a:lumOff val="40000"/>
                  </a:schemeClr>
                </a:solidFill>
                <a:latin typeface="Charter Roman" charset="0"/>
                <a:ea typeface="Charter Roman" charset="0"/>
                <a:cs typeface="Charter Roman" charset="0"/>
              </a:rPr>
              <a:t>Especially in the context of COVID-19, in which…</a:t>
            </a:r>
          </a:p>
        </p:txBody>
      </p:sp>
    </p:spTree>
    <p:extLst>
      <p:ext uri="{BB962C8B-B14F-4D97-AF65-F5344CB8AC3E}">
        <p14:creationId xmlns:p14="http://schemas.microsoft.com/office/powerpoint/2010/main" val="4560064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B07C64-CD67-4784-99AF-442642248C96}"/>
              </a:ext>
            </a:extLst>
          </p:cNvPr>
          <p:cNvSpPr/>
          <p:nvPr/>
        </p:nvSpPr>
        <p:spPr>
          <a:xfrm>
            <a:off x="783052" y="402542"/>
            <a:ext cx="16404045" cy="88363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a:solidFill>
                <a:prstClr val="white"/>
              </a:solidFill>
              <a:latin typeface="Calibri" panose="020F0502020204030204"/>
            </a:endParaRPr>
          </a:p>
        </p:txBody>
      </p:sp>
      <p:sp>
        <p:nvSpPr>
          <p:cNvPr id="5" name="Rectangle 4">
            <a:extLst>
              <a:ext uri="{FF2B5EF4-FFF2-40B4-BE49-F238E27FC236}">
                <a16:creationId xmlns:a16="http://schemas.microsoft.com/office/drawing/2014/main" id="{3D672BE2-7CE3-4B18-BF41-351F456EDA81}"/>
              </a:ext>
            </a:extLst>
          </p:cNvPr>
          <p:cNvSpPr/>
          <p:nvPr/>
        </p:nvSpPr>
        <p:spPr>
          <a:xfrm>
            <a:off x="783053" y="1207676"/>
            <a:ext cx="16404045" cy="803117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a:solidFill>
                <a:prstClr val="white"/>
              </a:solidFill>
              <a:latin typeface="Calibri" panose="020F0502020204030204"/>
            </a:endParaRPr>
          </a:p>
        </p:txBody>
      </p:sp>
      <p:sp>
        <p:nvSpPr>
          <p:cNvPr id="6" name="Rectangle 5">
            <a:extLst>
              <a:ext uri="{FF2B5EF4-FFF2-40B4-BE49-F238E27FC236}">
                <a16:creationId xmlns:a16="http://schemas.microsoft.com/office/drawing/2014/main" id="{D2BBAC69-5822-4281-A8BA-4FCEACF06859}"/>
              </a:ext>
            </a:extLst>
          </p:cNvPr>
          <p:cNvSpPr/>
          <p:nvPr/>
        </p:nvSpPr>
        <p:spPr>
          <a:xfrm>
            <a:off x="4123979" y="1734368"/>
            <a:ext cx="10061907" cy="7294064"/>
          </a:xfrm>
          <a:prstGeom prst="rect">
            <a:avLst/>
          </a:prstGeom>
          <a:solidFill>
            <a:schemeClr val="accent1">
              <a:lumMod val="20000"/>
              <a:lumOff val="8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a:solidFill>
                <a:prstClr val="white"/>
              </a:solidFill>
              <a:latin typeface="Calibri" panose="020F0502020204030204"/>
            </a:endParaRPr>
          </a:p>
        </p:txBody>
      </p:sp>
      <p:grpSp>
        <p:nvGrpSpPr>
          <p:cNvPr id="3" name="Group 2">
            <a:extLst>
              <a:ext uri="{FF2B5EF4-FFF2-40B4-BE49-F238E27FC236}">
                <a16:creationId xmlns:a16="http://schemas.microsoft.com/office/drawing/2014/main" id="{0402EE81-30FE-4240-A9E2-182AE0FAF18C}"/>
              </a:ext>
            </a:extLst>
          </p:cNvPr>
          <p:cNvGrpSpPr/>
          <p:nvPr/>
        </p:nvGrpSpPr>
        <p:grpSpPr>
          <a:xfrm>
            <a:off x="783053" y="402539"/>
            <a:ext cx="16721892" cy="8676771"/>
            <a:chOff x="3437918" y="2374154"/>
            <a:chExt cx="11412163" cy="5921628"/>
          </a:xfrm>
        </p:grpSpPr>
        <p:sp>
          <p:nvSpPr>
            <p:cNvPr id="117" name="Rounded Rectangle 6">
              <a:extLst>
                <a:ext uri="{FF2B5EF4-FFF2-40B4-BE49-F238E27FC236}">
                  <a16:creationId xmlns:a16="http://schemas.microsoft.com/office/drawing/2014/main" id="{F2964F24-2866-4CA8-9268-5E85A289BB40}"/>
                </a:ext>
              </a:extLst>
            </p:cNvPr>
            <p:cNvSpPr/>
            <p:nvPr/>
          </p:nvSpPr>
          <p:spPr>
            <a:xfrm>
              <a:off x="10488317" y="7631933"/>
              <a:ext cx="201168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Teacher Presence</a:t>
              </a:r>
            </a:p>
          </p:txBody>
        </p:sp>
        <p:sp>
          <p:nvSpPr>
            <p:cNvPr id="118" name="Rounded Rectangle 7">
              <a:extLst>
                <a:ext uri="{FF2B5EF4-FFF2-40B4-BE49-F238E27FC236}">
                  <a16:creationId xmlns:a16="http://schemas.microsoft.com/office/drawing/2014/main" id="{7E0B4386-0326-4772-B5C3-FE1CBE54C34B}"/>
                </a:ext>
              </a:extLst>
            </p:cNvPr>
            <p:cNvSpPr/>
            <p:nvPr/>
          </p:nvSpPr>
          <p:spPr>
            <a:xfrm>
              <a:off x="10462848" y="5993806"/>
              <a:ext cx="2008512" cy="380346"/>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Content Knowledge</a:t>
              </a:r>
            </a:p>
          </p:txBody>
        </p:sp>
        <p:sp>
          <p:nvSpPr>
            <p:cNvPr id="119" name="Rounded Rectangle 8">
              <a:extLst>
                <a:ext uri="{FF2B5EF4-FFF2-40B4-BE49-F238E27FC236}">
                  <a16:creationId xmlns:a16="http://schemas.microsoft.com/office/drawing/2014/main" id="{45503532-2916-48FF-8E20-F568D0DEB2FB}"/>
                </a:ext>
              </a:extLst>
            </p:cNvPr>
            <p:cNvSpPr/>
            <p:nvPr/>
          </p:nvSpPr>
          <p:spPr>
            <a:xfrm>
              <a:off x="10452830" y="6494044"/>
              <a:ext cx="2009438" cy="366237"/>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Pedagogical Skills</a:t>
              </a:r>
            </a:p>
          </p:txBody>
        </p:sp>
        <p:sp>
          <p:nvSpPr>
            <p:cNvPr id="120" name="Rounded Rectangle 9">
              <a:extLst>
                <a:ext uri="{FF2B5EF4-FFF2-40B4-BE49-F238E27FC236}">
                  <a16:creationId xmlns:a16="http://schemas.microsoft.com/office/drawing/2014/main" id="{70ADC8CD-C585-48B9-8E58-67774A14E2C7}"/>
                </a:ext>
              </a:extLst>
            </p:cNvPr>
            <p:cNvSpPr/>
            <p:nvPr/>
          </p:nvSpPr>
          <p:spPr>
            <a:xfrm>
              <a:off x="5900988" y="3739132"/>
              <a:ext cx="201168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Basic Inputs</a:t>
              </a:r>
            </a:p>
          </p:txBody>
        </p:sp>
        <p:sp>
          <p:nvSpPr>
            <p:cNvPr id="121" name="Rounded Rectangle 10">
              <a:extLst>
                <a:ext uri="{FF2B5EF4-FFF2-40B4-BE49-F238E27FC236}">
                  <a16:creationId xmlns:a16="http://schemas.microsoft.com/office/drawing/2014/main" id="{958CD1C0-3189-4BC4-A82A-C94D74FF8BE3}"/>
                </a:ext>
              </a:extLst>
            </p:cNvPr>
            <p:cNvSpPr/>
            <p:nvPr/>
          </p:nvSpPr>
          <p:spPr>
            <a:xfrm>
              <a:off x="5900988" y="4252770"/>
              <a:ext cx="201168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Basic Infrastructure</a:t>
              </a:r>
            </a:p>
          </p:txBody>
        </p:sp>
        <p:sp>
          <p:nvSpPr>
            <p:cNvPr id="122" name="Rounded Rectangle 14">
              <a:extLst>
                <a:ext uri="{FF2B5EF4-FFF2-40B4-BE49-F238E27FC236}">
                  <a16:creationId xmlns:a16="http://schemas.microsoft.com/office/drawing/2014/main" id="{E8AB942E-0F70-4A59-B749-1732F06C72E7}"/>
                </a:ext>
              </a:extLst>
            </p:cNvPr>
            <p:cNvSpPr/>
            <p:nvPr/>
          </p:nvSpPr>
          <p:spPr>
            <a:xfrm>
              <a:off x="12753022" y="7385598"/>
              <a:ext cx="182880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Monitoring &amp; Accountability</a:t>
              </a:r>
            </a:p>
          </p:txBody>
        </p:sp>
        <p:sp>
          <p:nvSpPr>
            <p:cNvPr id="123" name="Rounded Rectangle 15">
              <a:extLst>
                <a:ext uri="{FF2B5EF4-FFF2-40B4-BE49-F238E27FC236}">
                  <a16:creationId xmlns:a16="http://schemas.microsoft.com/office/drawing/2014/main" id="{AFEE89B5-3C45-4BA9-9613-1985B4BBC102}"/>
                </a:ext>
              </a:extLst>
            </p:cNvPr>
            <p:cNvSpPr/>
            <p:nvPr/>
          </p:nvSpPr>
          <p:spPr>
            <a:xfrm>
              <a:off x="12753022" y="7814813"/>
              <a:ext cx="182880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Intrinsic Motivation</a:t>
              </a:r>
            </a:p>
          </p:txBody>
        </p:sp>
        <p:sp>
          <p:nvSpPr>
            <p:cNvPr id="124" name="Rounded Rectangle 16">
              <a:extLst>
                <a:ext uri="{FF2B5EF4-FFF2-40B4-BE49-F238E27FC236}">
                  <a16:creationId xmlns:a16="http://schemas.microsoft.com/office/drawing/2014/main" id="{0512D7A8-3570-4BB0-A579-AA7B1ABBDDFF}"/>
                </a:ext>
              </a:extLst>
            </p:cNvPr>
            <p:cNvSpPr/>
            <p:nvPr/>
          </p:nvSpPr>
          <p:spPr>
            <a:xfrm>
              <a:off x="12725969" y="5643351"/>
              <a:ext cx="182880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Attraction</a:t>
              </a:r>
            </a:p>
          </p:txBody>
        </p:sp>
        <p:sp>
          <p:nvSpPr>
            <p:cNvPr id="125" name="Rounded Rectangle 17">
              <a:extLst>
                <a:ext uri="{FF2B5EF4-FFF2-40B4-BE49-F238E27FC236}">
                  <a16:creationId xmlns:a16="http://schemas.microsoft.com/office/drawing/2014/main" id="{9D99880A-E4D4-489C-BB24-579D8097009B}"/>
                </a:ext>
              </a:extLst>
            </p:cNvPr>
            <p:cNvSpPr/>
            <p:nvPr/>
          </p:nvSpPr>
          <p:spPr>
            <a:xfrm>
              <a:off x="12725969" y="6072721"/>
              <a:ext cx="182880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Selection &amp; Deployment</a:t>
              </a:r>
            </a:p>
          </p:txBody>
        </p:sp>
        <p:sp>
          <p:nvSpPr>
            <p:cNvPr id="126" name="Rounded Rectangle 18">
              <a:extLst>
                <a:ext uri="{FF2B5EF4-FFF2-40B4-BE49-F238E27FC236}">
                  <a16:creationId xmlns:a16="http://schemas.microsoft.com/office/drawing/2014/main" id="{050DA74D-D730-4ED5-A510-419A3EC44CA8}"/>
                </a:ext>
              </a:extLst>
            </p:cNvPr>
            <p:cNvSpPr/>
            <p:nvPr/>
          </p:nvSpPr>
          <p:spPr>
            <a:xfrm>
              <a:off x="12725969" y="6502091"/>
              <a:ext cx="182880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Support</a:t>
              </a:r>
            </a:p>
          </p:txBody>
        </p:sp>
        <p:sp>
          <p:nvSpPr>
            <p:cNvPr id="127" name="Rounded Rectangle 19">
              <a:extLst>
                <a:ext uri="{FF2B5EF4-FFF2-40B4-BE49-F238E27FC236}">
                  <a16:creationId xmlns:a16="http://schemas.microsoft.com/office/drawing/2014/main" id="{D7E32078-F26E-4C83-8B09-F1A0CA5A1089}"/>
                </a:ext>
              </a:extLst>
            </p:cNvPr>
            <p:cNvSpPr/>
            <p:nvPr/>
          </p:nvSpPr>
          <p:spPr>
            <a:xfrm>
              <a:off x="12725969" y="6931461"/>
              <a:ext cx="182880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Evaluation</a:t>
              </a:r>
            </a:p>
          </p:txBody>
        </p:sp>
        <p:sp>
          <p:nvSpPr>
            <p:cNvPr id="128" name="Rounded Rectangle 29">
              <a:extLst>
                <a:ext uri="{FF2B5EF4-FFF2-40B4-BE49-F238E27FC236}">
                  <a16:creationId xmlns:a16="http://schemas.microsoft.com/office/drawing/2014/main" id="{0BD6997E-4FEB-4477-8A6C-A497E5DEFBDA}"/>
                </a:ext>
              </a:extLst>
            </p:cNvPr>
            <p:cNvSpPr/>
            <p:nvPr/>
          </p:nvSpPr>
          <p:spPr>
            <a:xfrm>
              <a:off x="10351697" y="5652468"/>
              <a:ext cx="2194560" cy="14193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2000">
                <a:solidFill>
                  <a:prstClr val="black"/>
                </a:solidFill>
                <a:latin typeface="Calibri" panose="020F0502020204030204"/>
              </a:endParaRPr>
            </a:p>
          </p:txBody>
        </p:sp>
        <p:cxnSp>
          <p:nvCxnSpPr>
            <p:cNvPr id="129" name="Straight Connector 128">
              <a:extLst>
                <a:ext uri="{FF2B5EF4-FFF2-40B4-BE49-F238E27FC236}">
                  <a16:creationId xmlns:a16="http://schemas.microsoft.com/office/drawing/2014/main" id="{B5A906CE-789A-46A2-B4DB-9866C1AAB884}"/>
                </a:ext>
              </a:extLst>
            </p:cNvPr>
            <p:cNvCxnSpPr>
              <a:stCxn id="117" idx="3"/>
              <a:endCxn id="122" idx="1"/>
            </p:cNvCxnSpPr>
            <p:nvPr/>
          </p:nvCxnSpPr>
          <p:spPr>
            <a:xfrm flipV="1">
              <a:off x="12499997" y="7568478"/>
              <a:ext cx="253025" cy="246335"/>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48102A6-BEFB-45C0-9D00-EE30A56E6A1E}"/>
                </a:ext>
              </a:extLst>
            </p:cNvPr>
            <p:cNvCxnSpPr>
              <a:stCxn id="117" idx="3"/>
              <a:endCxn id="123" idx="1"/>
            </p:cNvCxnSpPr>
            <p:nvPr/>
          </p:nvCxnSpPr>
          <p:spPr>
            <a:xfrm>
              <a:off x="12499997" y="7814813"/>
              <a:ext cx="253025" cy="18288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0F47AC1-2DCD-47E5-8447-3E6CE21AFFF4}"/>
                </a:ext>
              </a:extLst>
            </p:cNvPr>
            <p:cNvCxnSpPr>
              <a:stCxn id="128" idx="3"/>
              <a:endCxn id="124" idx="1"/>
            </p:cNvCxnSpPr>
            <p:nvPr/>
          </p:nvCxnSpPr>
          <p:spPr>
            <a:xfrm flipV="1">
              <a:off x="12546257" y="5826231"/>
              <a:ext cx="179712" cy="535931"/>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AA2FB40-5FF5-45F7-93B5-0CB3B791F45E}"/>
                </a:ext>
              </a:extLst>
            </p:cNvPr>
            <p:cNvCxnSpPr>
              <a:stCxn id="128" idx="3"/>
              <a:endCxn id="125" idx="1"/>
            </p:cNvCxnSpPr>
            <p:nvPr/>
          </p:nvCxnSpPr>
          <p:spPr>
            <a:xfrm flipV="1">
              <a:off x="12546257" y="6255601"/>
              <a:ext cx="179712" cy="106561"/>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BCFBE35-E2C2-4806-B607-143189C56D36}"/>
                </a:ext>
              </a:extLst>
            </p:cNvPr>
            <p:cNvCxnSpPr>
              <a:stCxn id="128" idx="3"/>
              <a:endCxn id="126" idx="1"/>
            </p:cNvCxnSpPr>
            <p:nvPr/>
          </p:nvCxnSpPr>
          <p:spPr>
            <a:xfrm>
              <a:off x="12546257" y="6362162"/>
              <a:ext cx="179712" cy="322809"/>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664BAB0-13CA-49BF-B5B5-1C3EE13A6D70}"/>
                </a:ext>
              </a:extLst>
            </p:cNvPr>
            <p:cNvCxnSpPr>
              <a:stCxn id="128" idx="3"/>
              <a:endCxn id="127" idx="1"/>
            </p:cNvCxnSpPr>
            <p:nvPr/>
          </p:nvCxnSpPr>
          <p:spPr>
            <a:xfrm>
              <a:off x="12546257" y="6362162"/>
              <a:ext cx="179712" cy="752179"/>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16CE36E0-E40E-4981-BC4D-C7A8338BAD8A}"/>
                </a:ext>
              </a:extLst>
            </p:cNvPr>
            <p:cNvSpPr txBox="1"/>
            <p:nvPr/>
          </p:nvSpPr>
          <p:spPr>
            <a:xfrm>
              <a:off x="10992120" y="5681459"/>
              <a:ext cx="966657" cy="231140"/>
            </a:xfrm>
            <a:prstGeom prst="rect">
              <a:avLst/>
            </a:prstGeom>
            <a:noFill/>
            <a:ln>
              <a:noFill/>
            </a:ln>
          </p:spPr>
          <p:txBody>
            <a:bodyPr wrap="none" rtlCol="0">
              <a:spAutoFit/>
            </a:bodyPr>
            <a:lstStyle/>
            <a:p>
              <a:pPr algn="ctr" defTabSz="914445">
                <a:defRPr/>
              </a:pPr>
              <a:r>
                <a:rPr lang="en-US" sz="1601">
                  <a:solidFill>
                    <a:prstClr val="black"/>
                  </a:solidFill>
                  <a:latin typeface="Calibri" panose="020F0502020204030204"/>
                </a:rPr>
                <a:t>Teachers’ Skills</a:t>
              </a:r>
            </a:p>
          </p:txBody>
        </p:sp>
        <p:sp>
          <p:nvSpPr>
            <p:cNvPr id="136" name="Rounded Rectangle 65">
              <a:extLst>
                <a:ext uri="{FF2B5EF4-FFF2-40B4-BE49-F238E27FC236}">
                  <a16:creationId xmlns:a16="http://schemas.microsoft.com/office/drawing/2014/main" id="{3C5AF34C-60A7-4C04-B001-BFF0D28A0E39}"/>
                </a:ext>
              </a:extLst>
            </p:cNvPr>
            <p:cNvSpPr/>
            <p:nvPr/>
          </p:nvSpPr>
          <p:spPr>
            <a:xfrm>
              <a:off x="3634747" y="3723304"/>
              <a:ext cx="182880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Standards</a:t>
              </a:r>
            </a:p>
          </p:txBody>
        </p:sp>
        <p:sp>
          <p:nvSpPr>
            <p:cNvPr id="137" name="Rounded Rectangle 66">
              <a:extLst>
                <a:ext uri="{FF2B5EF4-FFF2-40B4-BE49-F238E27FC236}">
                  <a16:creationId xmlns:a16="http://schemas.microsoft.com/office/drawing/2014/main" id="{A61061ED-C09D-4AE1-A0AD-D105C78D0EAF}"/>
                </a:ext>
              </a:extLst>
            </p:cNvPr>
            <p:cNvSpPr/>
            <p:nvPr/>
          </p:nvSpPr>
          <p:spPr>
            <a:xfrm>
              <a:off x="3634747" y="4257091"/>
              <a:ext cx="182880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Monitoring</a:t>
              </a:r>
            </a:p>
          </p:txBody>
        </p:sp>
        <p:sp>
          <p:nvSpPr>
            <p:cNvPr id="138" name="Rounded Rectangle 69">
              <a:extLst>
                <a:ext uri="{FF2B5EF4-FFF2-40B4-BE49-F238E27FC236}">
                  <a16:creationId xmlns:a16="http://schemas.microsoft.com/office/drawing/2014/main" id="{7572BD33-19F9-48DF-B1A9-419D3B6FA58F}"/>
                </a:ext>
              </a:extLst>
            </p:cNvPr>
            <p:cNvSpPr/>
            <p:nvPr/>
          </p:nvSpPr>
          <p:spPr>
            <a:xfrm>
              <a:off x="5792352" y="3587352"/>
              <a:ext cx="2194560" cy="11261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2000">
                <a:solidFill>
                  <a:prstClr val="black"/>
                </a:solidFill>
                <a:latin typeface="Calibri" panose="020F0502020204030204"/>
              </a:endParaRPr>
            </a:p>
          </p:txBody>
        </p:sp>
        <p:cxnSp>
          <p:nvCxnSpPr>
            <p:cNvPr id="139" name="Straight Connector 138">
              <a:extLst>
                <a:ext uri="{FF2B5EF4-FFF2-40B4-BE49-F238E27FC236}">
                  <a16:creationId xmlns:a16="http://schemas.microsoft.com/office/drawing/2014/main" id="{6BEDB573-DD95-475E-BEEB-35CC81BCCA79}"/>
                </a:ext>
              </a:extLst>
            </p:cNvPr>
            <p:cNvCxnSpPr>
              <a:cxnSpLocks/>
              <a:stCxn id="138" idx="1"/>
              <a:endCxn id="136" idx="3"/>
            </p:cNvCxnSpPr>
            <p:nvPr/>
          </p:nvCxnSpPr>
          <p:spPr>
            <a:xfrm flipH="1" flipV="1">
              <a:off x="5463547" y="3906184"/>
              <a:ext cx="328804" cy="244245"/>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41EC415-8B4B-4165-8941-CF7F09294923}"/>
                </a:ext>
              </a:extLst>
            </p:cNvPr>
            <p:cNvCxnSpPr>
              <a:cxnSpLocks/>
              <a:stCxn id="138" idx="1"/>
              <a:endCxn id="137" idx="3"/>
            </p:cNvCxnSpPr>
            <p:nvPr/>
          </p:nvCxnSpPr>
          <p:spPr>
            <a:xfrm flipH="1">
              <a:off x="5463547" y="4150430"/>
              <a:ext cx="328804" cy="289542"/>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141" name="Rounded Rectangle 71">
              <a:extLst>
                <a:ext uri="{FF2B5EF4-FFF2-40B4-BE49-F238E27FC236}">
                  <a16:creationId xmlns:a16="http://schemas.microsoft.com/office/drawing/2014/main" id="{EE1B557C-D830-430F-8283-465C5EF9CFF2}"/>
                </a:ext>
              </a:extLst>
            </p:cNvPr>
            <p:cNvSpPr/>
            <p:nvPr/>
          </p:nvSpPr>
          <p:spPr>
            <a:xfrm>
              <a:off x="5878034" y="5949415"/>
              <a:ext cx="201168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Operational Management</a:t>
              </a:r>
            </a:p>
          </p:txBody>
        </p:sp>
        <p:sp>
          <p:nvSpPr>
            <p:cNvPr id="142" name="Rounded Rectangle 72">
              <a:extLst>
                <a:ext uri="{FF2B5EF4-FFF2-40B4-BE49-F238E27FC236}">
                  <a16:creationId xmlns:a16="http://schemas.microsoft.com/office/drawing/2014/main" id="{6FB59B9B-57A1-410E-9642-8ACE99516386}"/>
                </a:ext>
              </a:extLst>
            </p:cNvPr>
            <p:cNvSpPr/>
            <p:nvPr/>
          </p:nvSpPr>
          <p:spPr>
            <a:xfrm>
              <a:off x="5876021" y="6381470"/>
              <a:ext cx="201168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Instructional Leadership</a:t>
              </a:r>
            </a:p>
          </p:txBody>
        </p:sp>
        <p:sp>
          <p:nvSpPr>
            <p:cNvPr id="143" name="Rounded Rectangle 73">
              <a:extLst>
                <a:ext uri="{FF2B5EF4-FFF2-40B4-BE49-F238E27FC236}">
                  <a16:creationId xmlns:a16="http://schemas.microsoft.com/office/drawing/2014/main" id="{4A980872-2727-4F5D-B65E-C814AAA8AEB3}"/>
                </a:ext>
              </a:extLst>
            </p:cNvPr>
            <p:cNvSpPr/>
            <p:nvPr/>
          </p:nvSpPr>
          <p:spPr>
            <a:xfrm>
              <a:off x="5784795" y="5599637"/>
              <a:ext cx="2194560" cy="12801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2000">
                <a:solidFill>
                  <a:prstClr val="black"/>
                </a:solidFill>
                <a:latin typeface="Calibri" panose="020F0502020204030204"/>
              </a:endParaRPr>
            </a:p>
          </p:txBody>
        </p:sp>
        <p:sp>
          <p:nvSpPr>
            <p:cNvPr id="144" name="TextBox 143">
              <a:extLst>
                <a:ext uri="{FF2B5EF4-FFF2-40B4-BE49-F238E27FC236}">
                  <a16:creationId xmlns:a16="http://schemas.microsoft.com/office/drawing/2014/main" id="{9A5E3698-219C-420F-A423-AB1506F72D7F}"/>
                </a:ext>
              </a:extLst>
            </p:cNvPr>
            <p:cNvSpPr txBox="1"/>
            <p:nvPr/>
          </p:nvSpPr>
          <p:spPr>
            <a:xfrm>
              <a:off x="6163278" y="5620638"/>
              <a:ext cx="1384477" cy="231140"/>
            </a:xfrm>
            <a:prstGeom prst="rect">
              <a:avLst/>
            </a:prstGeom>
            <a:noFill/>
            <a:ln>
              <a:noFill/>
            </a:ln>
          </p:spPr>
          <p:txBody>
            <a:bodyPr wrap="none" rtlCol="0">
              <a:spAutoFit/>
            </a:bodyPr>
            <a:lstStyle/>
            <a:p>
              <a:pPr algn="ctr" defTabSz="914445">
                <a:defRPr/>
              </a:pPr>
              <a:r>
                <a:rPr lang="en-US" sz="1601">
                  <a:solidFill>
                    <a:prstClr val="black"/>
                  </a:solidFill>
                  <a:latin typeface="Calibri" panose="020F0502020204030204"/>
                </a:rPr>
                <a:t>Core School Functions</a:t>
              </a:r>
            </a:p>
          </p:txBody>
        </p:sp>
        <p:sp>
          <p:nvSpPr>
            <p:cNvPr id="145" name="Rounded Rectangle 76">
              <a:extLst>
                <a:ext uri="{FF2B5EF4-FFF2-40B4-BE49-F238E27FC236}">
                  <a16:creationId xmlns:a16="http://schemas.microsoft.com/office/drawing/2014/main" id="{FA38479D-C1C6-408F-ACB8-BEF8415F38B5}"/>
                </a:ext>
              </a:extLst>
            </p:cNvPr>
            <p:cNvSpPr/>
            <p:nvPr/>
          </p:nvSpPr>
          <p:spPr>
            <a:xfrm>
              <a:off x="5876021" y="7247468"/>
              <a:ext cx="201168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School Knowledge</a:t>
              </a:r>
            </a:p>
          </p:txBody>
        </p:sp>
        <p:sp>
          <p:nvSpPr>
            <p:cNvPr id="146" name="Rounded Rectangle 78">
              <a:extLst>
                <a:ext uri="{FF2B5EF4-FFF2-40B4-BE49-F238E27FC236}">
                  <a16:creationId xmlns:a16="http://schemas.microsoft.com/office/drawing/2014/main" id="{D3FD6D7D-F705-40BC-AC4D-DC322349400C}"/>
                </a:ext>
              </a:extLst>
            </p:cNvPr>
            <p:cNvSpPr/>
            <p:nvPr/>
          </p:nvSpPr>
          <p:spPr>
            <a:xfrm>
              <a:off x="5876021" y="7732813"/>
              <a:ext cx="201168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Management Practices</a:t>
              </a:r>
            </a:p>
          </p:txBody>
        </p:sp>
        <p:sp>
          <p:nvSpPr>
            <p:cNvPr id="147" name="Rounded Rectangle 79">
              <a:extLst>
                <a:ext uri="{FF2B5EF4-FFF2-40B4-BE49-F238E27FC236}">
                  <a16:creationId xmlns:a16="http://schemas.microsoft.com/office/drawing/2014/main" id="{24883AE3-4908-495F-BF88-89BAB5CE43F1}"/>
                </a:ext>
              </a:extLst>
            </p:cNvPr>
            <p:cNvSpPr/>
            <p:nvPr/>
          </p:nvSpPr>
          <p:spPr>
            <a:xfrm>
              <a:off x="5776444" y="6946092"/>
              <a:ext cx="2194560" cy="12801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2000">
                <a:solidFill>
                  <a:prstClr val="black"/>
                </a:solidFill>
                <a:latin typeface="Calibri" panose="020F0502020204030204"/>
              </a:endParaRPr>
            </a:p>
          </p:txBody>
        </p:sp>
        <p:sp>
          <p:nvSpPr>
            <p:cNvPr id="148" name="TextBox 147">
              <a:extLst>
                <a:ext uri="{FF2B5EF4-FFF2-40B4-BE49-F238E27FC236}">
                  <a16:creationId xmlns:a16="http://schemas.microsoft.com/office/drawing/2014/main" id="{35508134-DF66-4FB7-8884-9346EA4B70FB}"/>
                </a:ext>
              </a:extLst>
            </p:cNvPr>
            <p:cNvSpPr txBox="1"/>
            <p:nvPr/>
          </p:nvSpPr>
          <p:spPr>
            <a:xfrm>
              <a:off x="6285065" y="6942815"/>
              <a:ext cx="1076627" cy="231140"/>
            </a:xfrm>
            <a:prstGeom prst="rect">
              <a:avLst/>
            </a:prstGeom>
            <a:noFill/>
            <a:ln>
              <a:noFill/>
            </a:ln>
          </p:spPr>
          <p:txBody>
            <a:bodyPr wrap="none" rtlCol="0">
              <a:spAutoFit/>
            </a:bodyPr>
            <a:lstStyle/>
            <a:p>
              <a:pPr algn="ctr" defTabSz="914445">
                <a:defRPr/>
              </a:pPr>
              <a:r>
                <a:rPr lang="en-US" sz="1601">
                  <a:solidFill>
                    <a:prstClr val="black"/>
                  </a:solidFill>
                  <a:latin typeface="Calibri" panose="020F0502020204030204"/>
                </a:rPr>
                <a:t>Managerial Skills</a:t>
              </a:r>
            </a:p>
          </p:txBody>
        </p:sp>
        <p:sp>
          <p:nvSpPr>
            <p:cNvPr id="149" name="Rounded Rectangle 86">
              <a:extLst>
                <a:ext uri="{FF2B5EF4-FFF2-40B4-BE49-F238E27FC236}">
                  <a16:creationId xmlns:a16="http://schemas.microsoft.com/office/drawing/2014/main" id="{E9A61AA5-F14D-4D96-AFA0-BB523F688687}"/>
                </a:ext>
              </a:extLst>
            </p:cNvPr>
            <p:cNvSpPr/>
            <p:nvPr/>
          </p:nvSpPr>
          <p:spPr>
            <a:xfrm>
              <a:off x="10461265" y="3727482"/>
              <a:ext cx="2011680" cy="36576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Readiness for Learning</a:t>
              </a:r>
            </a:p>
          </p:txBody>
        </p:sp>
        <p:sp>
          <p:nvSpPr>
            <p:cNvPr id="150" name="Rounded Rectangle 90">
              <a:extLst>
                <a:ext uri="{FF2B5EF4-FFF2-40B4-BE49-F238E27FC236}">
                  <a16:creationId xmlns:a16="http://schemas.microsoft.com/office/drawing/2014/main" id="{6CA98671-0035-4038-B242-F619BEBA27B8}"/>
                </a:ext>
              </a:extLst>
            </p:cNvPr>
            <p:cNvSpPr/>
            <p:nvPr/>
          </p:nvSpPr>
          <p:spPr>
            <a:xfrm>
              <a:off x="12729214" y="3242518"/>
              <a:ext cx="182880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Nutrition Programs</a:t>
              </a:r>
            </a:p>
          </p:txBody>
        </p:sp>
        <p:sp>
          <p:nvSpPr>
            <p:cNvPr id="151" name="Rounded Rectangle 91">
              <a:extLst>
                <a:ext uri="{FF2B5EF4-FFF2-40B4-BE49-F238E27FC236}">
                  <a16:creationId xmlns:a16="http://schemas.microsoft.com/office/drawing/2014/main" id="{24290C89-95A6-4385-8B8A-CD3BE866BEC3}"/>
                </a:ext>
              </a:extLst>
            </p:cNvPr>
            <p:cNvSpPr/>
            <p:nvPr/>
          </p:nvSpPr>
          <p:spPr>
            <a:xfrm>
              <a:off x="12729214" y="3671888"/>
              <a:ext cx="182880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Health Programs</a:t>
              </a:r>
            </a:p>
          </p:txBody>
        </p:sp>
        <p:sp>
          <p:nvSpPr>
            <p:cNvPr id="152" name="Rounded Rectangle 92">
              <a:extLst>
                <a:ext uri="{FF2B5EF4-FFF2-40B4-BE49-F238E27FC236}">
                  <a16:creationId xmlns:a16="http://schemas.microsoft.com/office/drawing/2014/main" id="{11BA1130-EB86-4B80-A871-9567E047AA9D}"/>
                </a:ext>
              </a:extLst>
            </p:cNvPr>
            <p:cNvSpPr/>
            <p:nvPr/>
          </p:nvSpPr>
          <p:spPr>
            <a:xfrm>
              <a:off x="12729214" y="4101258"/>
              <a:ext cx="1828800" cy="36576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Early Childhood Education</a:t>
              </a:r>
            </a:p>
          </p:txBody>
        </p:sp>
        <p:sp>
          <p:nvSpPr>
            <p:cNvPr id="153" name="Rounded Rectangle 93">
              <a:extLst>
                <a:ext uri="{FF2B5EF4-FFF2-40B4-BE49-F238E27FC236}">
                  <a16:creationId xmlns:a16="http://schemas.microsoft.com/office/drawing/2014/main" id="{632E84AD-2A81-4DA0-8F77-B068815E055D}"/>
                </a:ext>
              </a:extLst>
            </p:cNvPr>
            <p:cNvSpPr/>
            <p:nvPr/>
          </p:nvSpPr>
          <p:spPr>
            <a:xfrm>
              <a:off x="12729214" y="4530628"/>
              <a:ext cx="1828800" cy="36576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Caregiver Skills Capacity</a:t>
              </a:r>
            </a:p>
          </p:txBody>
        </p:sp>
        <p:cxnSp>
          <p:nvCxnSpPr>
            <p:cNvPr id="154" name="Straight Connector 153">
              <a:extLst>
                <a:ext uri="{FF2B5EF4-FFF2-40B4-BE49-F238E27FC236}">
                  <a16:creationId xmlns:a16="http://schemas.microsoft.com/office/drawing/2014/main" id="{B0AE1729-E398-4833-96BD-FF0177533CFB}"/>
                </a:ext>
              </a:extLst>
            </p:cNvPr>
            <p:cNvCxnSpPr>
              <a:cxnSpLocks/>
              <a:endCxn id="150" idx="1"/>
            </p:cNvCxnSpPr>
            <p:nvPr/>
          </p:nvCxnSpPr>
          <p:spPr>
            <a:xfrm flipV="1">
              <a:off x="12564388" y="3425398"/>
              <a:ext cx="164826" cy="731516"/>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CFECF5A-6A63-4A59-AC7D-48BD8BAC25C0}"/>
                </a:ext>
              </a:extLst>
            </p:cNvPr>
            <p:cNvCxnSpPr>
              <a:cxnSpLocks/>
              <a:endCxn id="151" idx="1"/>
            </p:cNvCxnSpPr>
            <p:nvPr/>
          </p:nvCxnSpPr>
          <p:spPr>
            <a:xfrm flipV="1">
              <a:off x="12564388" y="3854769"/>
              <a:ext cx="164826" cy="302146"/>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DA4AE75D-E5DB-4F58-87B7-6E536CF5BBE4}"/>
                </a:ext>
              </a:extLst>
            </p:cNvPr>
            <p:cNvCxnSpPr>
              <a:cxnSpLocks/>
              <a:endCxn id="153" idx="1"/>
            </p:cNvCxnSpPr>
            <p:nvPr/>
          </p:nvCxnSpPr>
          <p:spPr>
            <a:xfrm>
              <a:off x="12564388" y="4156914"/>
              <a:ext cx="164826" cy="556594"/>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75A843E-E4A1-4B01-A7D6-115B6B6A22EB}"/>
                </a:ext>
              </a:extLst>
            </p:cNvPr>
            <p:cNvCxnSpPr>
              <a:cxnSpLocks/>
              <a:endCxn id="152" idx="1"/>
            </p:cNvCxnSpPr>
            <p:nvPr/>
          </p:nvCxnSpPr>
          <p:spPr>
            <a:xfrm>
              <a:off x="12564388" y="4156914"/>
              <a:ext cx="164826" cy="127224"/>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158" name="Rounded Rectangle 112">
              <a:extLst>
                <a:ext uri="{FF2B5EF4-FFF2-40B4-BE49-F238E27FC236}">
                  <a16:creationId xmlns:a16="http://schemas.microsoft.com/office/drawing/2014/main" id="{009A3D4D-59EE-497E-A7C2-D4F23A19D1AE}"/>
                </a:ext>
              </a:extLst>
            </p:cNvPr>
            <p:cNvSpPr/>
            <p:nvPr/>
          </p:nvSpPr>
          <p:spPr>
            <a:xfrm>
              <a:off x="3587613" y="6052386"/>
              <a:ext cx="182880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Clarity of Functions</a:t>
              </a:r>
            </a:p>
          </p:txBody>
        </p:sp>
        <p:cxnSp>
          <p:nvCxnSpPr>
            <p:cNvPr id="159" name="Straight Connector 158">
              <a:extLst>
                <a:ext uri="{FF2B5EF4-FFF2-40B4-BE49-F238E27FC236}">
                  <a16:creationId xmlns:a16="http://schemas.microsoft.com/office/drawing/2014/main" id="{C24ADD91-7F12-4333-B469-FEC8D8C724BA}"/>
                </a:ext>
              </a:extLst>
            </p:cNvPr>
            <p:cNvCxnSpPr>
              <a:cxnSpLocks/>
              <a:stCxn id="143" idx="1"/>
              <a:endCxn id="158" idx="3"/>
            </p:cNvCxnSpPr>
            <p:nvPr/>
          </p:nvCxnSpPr>
          <p:spPr>
            <a:xfrm flipH="1" flipV="1">
              <a:off x="5416413" y="6235266"/>
              <a:ext cx="368382" cy="4451"/>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160" name="Rounded Rectangle 124">
              <a:extLst>
                <a:ext uri="{FF2B5EF4-FFF2-40B4-BE49-F238E27FC236}">
                  <a16:creationId xmlns:a16="http://schemas.microsoft.com/office/drawing/2014/main" id="{022801A7-B4B5-47C1-85A4-DFDF26595A06}"/>
                </a:ext>
              </a:extLst>
            </p:cNvPr>
            <p:cNvSpPr/>
            <p:nvPr/>
          </p:nvSpPr>
          <p:spPr>
            <a:xfrm>
              <a:off x="3595304" y="6969218"/>
              <a:ext cx="182880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Selection &amp; Deployment</a:t>
              </a:r>
            </a:p>
          </p:txBody>
        </p:sp>
        <p:sp>
          <p:nvSpPr>
            <p:cNvPr id="161" name="Rounded Rectangle 125">
              <a:extLst>
                <a:ext uri="{FF2B5EF4-FFF2-40B4-BE49-F238E27FC236}">
                  <a16:creationId xmlns:a16="http://schemas.microsoft.com/office/drawing/2014/main" id="{051C7902-63D8-4AB3-9A74-EA077A9173CF}"/>
                </a:ext>
              </a:extLst>
            </p:cNvPr>
            <p:cNvSpPr/>
            <p:nvPr/>
          </p:nvSpPr>
          <p:spPr>
            <a:xfrm>
              <a:off x="3595304" y="7390895"/>
              <a:ext cx="182880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Support</a:t>
              </a:r>
            </a:p>
          </p:txBody>
        </p:sp>
        <p:sp>
          <p:nvSpPr>
            <p:cNvPr id="162" name="Rounded Rectangle 126">
              <a:extLst>
                <a:ext uri="{FF2B5EF4-FFF2-40B4-BE49-F238E27FC236}">
                  <a16:creationId xmlns:a16="http://schemas.microsoft.com/office/drawing/2014/main" id="{88192C8F-8A9D-4897-82A0-2B2AE405E12F}"/>
                </a:ext>
              </a:extLst>
            </p:cNvPr>
            <p:cNvSpPr/>
            <p:nvPr/>
          </p:nvSpPr>
          <p:spPr>
            <a:xfrm>
              <a:off x="3602526" y="7812572"/>
              <a:ext cx="182880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Evaluation</a:t>
              </a:r>
            </a:p>
          </p:txBody>
        </p:sp>
        <p:cxnSp>
          <p:nvCxnSpPr>
            <p:cNvPr id="163" name="Straight Connector 162">
              <a:extLst>
                <a:ext uri="{FF2B5EF4-FFF2-40B4-BE49-F238E27FC236}">
                  <a16:creationId xmlns:a16="http://schemas.microsoft.com/office/drawing/2014/main" id="{74C07F39-7C58-4EB0-996D-B1051BBF02E7}"/>
                </a:ext>
              </a:extLst>
            </p:cNvPr>
            <p:cNvCxnSpPr>
              <a:endCxn id="160" idx="3"/>
            </p:cNvCxnSpPr>
            <p:nvPr/>
          </p:nvCxnSpPr>
          <p:spPr>
            <a:xfrm flipH="1" flipV="1">
              <a:off x="5424104" y="7152098"/>
              <a:ext cx="344982" cy="43242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6EC8CD1-E2C1-4110-B742-2D15C49AC08B}"/>
                </a:ext>
              </a:extLst>
            </p:cNvPr>
            <p:cNvCxnSpPr>
              <a:endCxn id="161" idx="3"/>
            </p:cNvCxnSpPr>
            <p:nvPr/>
          </p:nvCxnSpPr>
          <p:spPr>
            <a:xfrm flipH="1" flipV="1">
              <a:off x="5424104" y="7573775"/>
              <a:ext cx="344982"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E880DC8-8DB2-449B-8FFD-B44C9773A5B9}"/>
                </a:ext>
              </a:extLst>
            </p:cNvPr>
            <p:cNvCxnSpPr>
              <a:endCxn id="162" idx="3"/>
            </p:cNvCxnSpPr>
            <p:nvPr/>
          </p:nvCxnSpPr>
          <p:spPr>
            <a:xfrm flipH="1">
              <a:off x="5431326" y="7584518"/>
              <a:ext cx="337760" cy="410934"/>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F6DC6830-D003-47C0-9ABD-C6E1178C6A91}"/>
                </a:ext>
              </a:extLst>
            </p:cNvPr>
            <p:cNvSpPr/>
            <p:nvPr/>
          </p:nvSpPr>
          <p:spPr>
            <a:xfrm>
              <a:off x="8409709" y="4309026"/>
              <a:ext cx="1463040" cy="14630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445">
                <a:defRPr/>
              </a:pPr>
              <a:r>
                <a:rPr lang="en-US" sz="2000" b="1">
                  <a:solidFill>
                    <a:prstClr val="black"/>
                  </a:solidFill>
                  <a:latin typeface="Charter Roman" charset="0"/>
                  <a:ea typeface="Charter Roman" charset="0"/>
                  <a:cs typeface="Charter Roman" charset="0"/>
                </a:rPr>
                <a:t>Learning</a:t>
              </a:r>
            </a:p>
          </p:txBody>
        </p:sp>
        <p:cxnSp>
          <p:nvCxnSpPr>
            <p:cNvPr id="167" name="Straight Connector 166">
              <a:extLst>
                <a:ext uri="{FF2B5EF4-FFF2-40B4-BE49-F238E27FC236}">
                  <a16:creationId xmlns:a16="http://schemas.microsoft.com/office/drawing/2014/main" id="{3A21E66A-67F2-44BD-B90D-993CB8035743}"/>
                </a:ext>
              </a:extLst>
            </p:cNvPr>
            <p:cNvCxnSpPr>
              <a:cxnSpLocks/>
            </p:cNvCxnSpPr>
            <p:nvPr/>
          </p:nvCxnSpPr>
          <p:spPr>
            <a:xfrm flipH="1">
              <a:off x="8621511" y="5515474"/>
              <a:ext cx="2456" cy="2235884"/>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87ED46-34A2-40F5-994A-767778F30AFA}"/>
                </a:ext>
              </a:extLst>
            </p:cNvPr>
            <p:cNvCxnSpPr>
              <a:cxnSpLocks/>
            </p:cNvCxnSpPr>
            <p:nvPr/>
          </p:nvCxnSpPr>
          <p:spPr>
            <a:xfrm flipH="1">
              <a:off x="7979355" y="7751358"/>
              <a:ext cx="649919"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5832A2A-18B8-471E-917C-C8CA763A4692}"/>
                </a:ext>
              </a:extLst>
            </p:cNvPr>
            <p:cNvCxnSpPr>
              <a:cxnSpLocks/>
            </p:cNvCxnSpPr>
            <p:nvPr/>
          </p:nvCxnSpPr>
          <p:spPr>
            <a:xfrm flipH="1">
              <a:off x="7979355" y="6400558"/>
              <a:ext cx="649918" cy="4451"/>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DD1F5BE1-C332-4212-9527-6B05493F1C61}"/>
                </a:ext>
              </a:extLst>
            </p:cNvPr>
            <p:cNvCxnSpPr>
              <a:cxnSpLocks/>
            </p:cNvCxnSpPr>
            <p:nvPr/>
          </p:nvCxnSpPr>
          <p:spPr>
            <a:xfrm flipH="1" flipV="1">
              <a:off x="8621511" y="4153787"/>
              <a:ext cx="2455" cy="344796"/>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044F1D8-E36E-4C86-A285-7BF6B12EC311}"/>
                </a:ext>
              </a:extLst>
            </p:cNvPr>
            <p:cNvCxnSpPr>
              <a:cxnSpLocks/>
              <a:endCxn id="138" idx="3"/>
            </p:cNvCxnSpPr>
            <p:nvPr/>
          </p:nvCxnSpPr>
          <p:spPr>
            <a:xfrm flipH="1" flipV="1">
              <a:off x="7986912" y="4150430"/>
              <a:ext cx="642361" cy="1155"/>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5CAE03A-A2CB-4A3E-9FB8-E47B46995F44}"/>
                </a:ext>
              </a:extLst>
            </p:cNvPr>
            <p:cNvCxnSpPr>
              <a:cxnSpLocks/>
              <a:endCxn id="166" idx="5"/>
            </p:cNvCxnSpPr>
            <p:nvPr/>
          </p:nvCxnSpPr>
          <p:spPr>
            <a:xfrm flipV="1">
              <a:off x="9658492" y="5557809"/>
              <a:ext cx="0" cy="2255014"/>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B1BF6EF-28B9-4925-911F-E1F2D648E77B}"/>
                </a:ext>
              </a:extLst>
            </p:cNvPr>
            <p:cNvCxnSpPr>
              <a:cxnSpLocks/>
            </p:cNvCxnSpPr>
            <p:nvPr/>
          </p:nvCxnSpPr>
          <p:spPr>
            <a:xfrm>
              <a:off x="9665357" y="7812823"/>
              <a:ext cx="82296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23D7A0B-3DB7-4923-9BD8-D81C314BF99F}"/>
                </a:ext>
              </a:extLst>
            </p:cNvPr>
            <p:cNvCxnSpPr>
              <a:cxnSpLocks/>
            </p:cNvCxnSpPr>
            <p:nvPr/>
          </p:nvCxnSpPr>
          <p:spPr>
            <a:xfrm flipH="1" flipV="1">
              <a:off x="9658492" y="6434211"/>
              <a:ext cx="693998" cy="8145"/>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7641907-B5CA-482F-8CDA-5EEADF026F99}"/>
                </a:ext>
              </a:extLst>
            </p:cNvPr>
            <p:cNvCxnSpPr>
              <a:cxnSpLocks/>
            </p:cNvCxnSpPr>
            <p:nvPr/>
          </p:nvCxnSpPr>
          <p:spPr>
            <a:xfrm flipV="1">
              <a:off x="9613629" y="4129402"/>
              <a:ext cx="756196"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A331E164-AA26-43E5-BD5A-5186F28EC677}"/>
                </a:ext>
              </a:extLst>
            </p:cNvPr>
            <p:cNvCxnSpPr>
              <a:cxnSpLocks/>
            </p:cNvCxnSpPr>
            <p:nvPr/>
          </p:nvCxnSpPr>
          <p:spPr>
            <a:xfrm flipV="1">
              <a:off x="9613629" y="4129402"/>
              <a:ext cx="0" cy="319699"/>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8B2C5B33-736D-4019-A1C9-037995C7082A}"/>
                </a:ext>
              </a:extLst>
            </p:cNvPr>
            <p:cNvSpPr/>
            <p:nvPr/>
          </p:nvSpPr>
          <p:spPr>
            <a:xfrm>
              <a:off x="3437918" y="2933700"/>
              <a:ext cx="11412163" cy="5362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2000">
                <a:solidFill>
                  <a:prstClr val="black"/>
                </a:solidFill>
                <a:latin typeface="Calibri" panose="020F0502020204030204"/>
              </a:endParaRPr>
            </a:p>
          </p:txBody>
        </p:sp>
        <p:sp>
          <p:nvSpPr>
            <p:cNvPr id="178" name="TextBox 177">
              <a:extLst>
                <a:ext uri="{FF2B5EF4-FFF2-40B4-BE49-F238E27FC236}">
                  <a16:creationId xmlns:a16="http://schemas.microsoft.com/office/drawing/2014/main" id="{74E92C4E-2A6B-4CF4-9A5A-1DF2B90C42C7}"/>
                </a:ext>
              </a:extLst>
            </p:cNvPr>
            <p:cNvSpPr txBox="1"/>
            <p:nvPr/>
          </p:nvSpPr>
          <p:spPr>
            <a:xfrm>
              <a:off x="4753440" y="2967357"/>
              <a:ext cx="2120870" cy="315072"/>
            </a:xfrm>
            <a:prstGeom prst="rect">
              <a:avLst/>
            </a:prstGeom>
            <a:noFill/>
            <a:ln>
              <a:noFill/>
            </a:ln>
          </p:spPr>
          <p:txBody>
            <a:bodyPr wrap="none" rtlCol="0">
              <a:spAutoFit/>
            </a:bodyPr>
            <a:lstStyle/>
            <a:p>
              <a:pPr defTabSz="914445">
                <a:defRPr/>
              </a:pPr>
              <a:r>
                <a:rPr lang="en-US" sz="2400" b="1">
                  <a:solidFill>
                    <a:prstClr val="black"/>
                  </a:solidFill>
                  <a:latin typeface="Calibri" panose="020F0502020204030204"/>
                </a:rPr>
                <a:t>Inputs &amp; Infrastructure</a:t>
              </a:r>
            </a:p>
          </p:txBody>
        </p:sp>
        <p:sp>
          <p:nvSpPr>
            <p:cNvPr id="179" name="TextBox 178">
              <a:extLst>
                <a:ext uri="{FF2B5EF4-FFF2-40B4-BE49-F238E27FC236}">
                  <a16:creationId xmlns:a16="http://schemas.microsoft.com/office/drawing/2014/main" id="{E79C808C-C383-4EF4-92F7-C4AE371136FF}"/>
                </a:ext>
              </a:extLst>
            </p:cNvPr>
            <p:cNvSpPr txBox="1"/>
            <p:nvPr/>
          </p:nvSpPr>
          <p:spPr>
            <a:xfrm>
              <a:off x="12063029" y="2930722"/>
              <a:ext cx="873929" cy="315072"/>
            </a:xfrm>
            <a:prstGeom prst="rect">
              <a:avLst/>
            </a:prstGeom>
            <a:noFill/>
            <a:ln>
              <a:noFill/>
            </a:ln>
          </p:spPr>
          <p:txBody>
            <a:bodyPr wrap="none" rtlCol="0">
              <a:spAutoFit/>
            </a:bodyPr>
            <a:lstStyle/>
            <a:p>
              <a:pPr algn="ctr" defTabSz="914445">
                <a:defRPr/>
              </a:pPr>
              <a:r>
                <a:rPr lang="en-US" sz="2400" b="1">
                  <a:solidFill>
                    <a:prstClr val="black"/>
                  </a:solidFill>
                  <a:latin typeface="Calibri" panose="020F0502020204030204"/>
                </a:rPr>
                <a:t>Learners</a:t>
              </a:r>
              <a:endParaRPr lang="en-US" sz="2000" b="1">
                <a:solidFill>
                  <a:prstClr val="black"/>
                </a:solidFill>
                <a:latin typeface="Calibri" panose="020F0502020204030204"/>
              </a:endParaRPr>
            </a:p>
          </p:txBody>
        </p:sp>
        <p:sp>
          <p:nvSpPr>
            <p:cNvPr id="180" name="TextBox 179">
              <a:extLst>
                <a:ext uri="{FF2B5EF4-FFF2-40B4-BE49-F238E27FC236}">
                  <a16:creationId xmlns:a16="http://schemas.microsoft.com/office/drawing/2014/main" id="{3369BAA3-BF06-478C-AB15-7B3BB6B39BC8}"/>
                </a:ext>
              </a:extLst>
            </p:cNvPr>
            <p:cNvSpPr txBox="1"/>
            <p:nvPr/>
          </p:nvSpPr>
          <p:spPr>
            <a:xfrm>
              <a:off x="4853021" y="5192458"/>
              <a:ext cx="1918131" cy="315072"/>
            </a:xfrm>
            <a:prstGeom prst="rect">
              <a:avLst/>
            </a:prstGeom>
            <a:noFill/>
            <a:ln>
              <a:noFill/>
            </a:ln>
          </p:spPr>
          <p:txBody>
            <a:bodyPr wrap="none" rtlCol="0">
              <a:spAutoFit/>
            </a:bodyPr>
            <a:lstStyle/>
            <a:p>
              <a:pPr defTabSz="914445">
                <a:defRPr/>
              </a:pPr>
              <a:r>
                <a:rPr lang="en-US" sz="2400" b="1">
                  <a:solidFill>
                    <a:prstClr val="black"/>
                  </a:solidFill>
                  <a:latin typeface="Calibri" panose="020F0502020204030204"/>
                </a:rPr>
                <a:t>School Management</a:t>
              </a:r>
            </a:p>
          </p:txBody>
        </p:sp>
        <p:sp>
          <p:nvSpPr>
            <p:cNvPr id="181" name="TextBox 180">
              <a:extLst>
                <a:ext uri="{FF2B5EF4-FFF2-40B4-BE49-F238E27FC236}">
                  <a16:creationId xmlns:a16="http://schemas.microsoft.com/office/drawing/2014/main" id="{00AF7EB6-C933-40CD-B819-776A0A8CF1FC}"/>
                </a:ext>
              </a:extLst>
            </p:cNvPr>
            <p:cNvSpPr txBox="1"/>
            <p:nvPr/>
          </p:nvSpPr>
          <p:spPr>
            <a:xfrm>
              <a:off x="12063770" y="5355899"/>
              <a:ext cx="885701" cy="315072"/>
            </a:xfrm>
            <a:prstGeom prst="rect">
              <a:avLst/>
            </a:prstGeom>
            <a:noFill/>
            <a:ln>
              <a:noFill/>
            </a:ln>
          </p:spPr>
          <p:txBody>
            <a:bodyPr wrap="none" rtlCol="0">
              <a:spAutoFit/>
            </a:bodyPr>
            <a:lstStyle/>
            <a:p>
              <a:pPr defTabSz="914445">
                <a:defRPr/>
              </a:pPr>
              <a:r>
                <a:rPr lang="en-US" sz="2400" b="1">
                  <a:solidFill>
                    <a:prstClr val="black"/>
                  </a:solidFill>
                  <a:latin typeface="Calibri" panose="020F0502020204030204"/>
                </a:rPr>
                <a:t>Teaching</a:t>
              </a:r>
              <a:endParaRPr lang="en-US" sz="2000" b="1">
                <a:solidFill>
                  <a:prstClr val="black"/>
                </a:solidFill>
                <a:latin typeface="Calibri" panose="020F0502020204030204"/>
              </a:endParaRPr>
            </a:p>
          </p:txBody>
        </p:sp>
        <p:sp>
          <p:nvSpPr>
            <p:cNvPr id="182" name="Rectangle 181">
              <a:extLst>
                <a:ext uri="{FF2B5EF4-FFF2-40B4-BE49-F238E27FC236}">
                  <a16:creationId xmlns:a16="http://schemas.microsoft.com/office/drawing/2014/main" id="{6263BE78-4C53-4703-8B68-661B49FF28BF}"/>
                </a:ext>
              </a:extLst>
            </p:cNvPr>
            <p:cNvSpPr/>
            <p:nvPr/>
          </p:nvSpPr>
          <p:spPr>
            <a:xfrm>
              <a:off x="3437918" y="2374154"/>
              <a:ext cx="11412163" cy="559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endParaRPr lang="en-US" sz="2000">
                <a:solidFill>
                  <a:prstClr val="black"/>
                </a:solidFill>
                <a:latin typeface="Calibri" panose="020F0502020204030204"/>
              </a:endParaRPr>
            </a:p>
          </p:txBody>
        </p:sp>
        <p:sp>
          <p:nvSpPr>
            <p:cNvPr id="183" name="Rounded Rectangle 84">
              <a:extLst>
                <a:ext uri="{FF2B5EF4-FFF2-40B4-BE49-F238E27FC236}">
                  <a16:creationId xmlns:a16="http://schemas.microsoft.com/office/drawing/2014/main" id="{E2DD9DD0-99F3-42FD-8D78-CF75F9B17A9E}"/>
                </a:ext>
              </a:extLst>
            </p:cNvPr>
            <p:cNvSpPr/>
            <p:nvPr/>
          </p:nvSpPr>
          <p:spPr>
            <a:xfrm>
              <a:off x="3462172" y="2469079"/>
              <a:ext cx="2194560" cy="36576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Financing</a:t>
              </a:r>
            </a:p>
          </p:txBody>
        </p:sp>
        <p:sp>
          <p:nvSpPr>
            <p:cNvPr id="184" name="Rounded Rectangle 85">
              <a:extLst>
                <a:ext uri="{FF2B5EF4-FFF2-40B4-BE49-F238E27FC236}">
                  <a16:creationId xmlns:a16="http://schemas.microsoft.com/office/drawing/2014/main" id="{0FE48B4F-19BB-49F4-A5AA-8EC827867E64}"/>
                </a:ext>
              </a:extLst>
            </p:cNvPr>
            <p:cNvSpPr/>
            <p:nvPr/>
          </p:nvSpPr>
          <p:spPr>
            <a:xfrm>
              <a:off x="5696454" y="2469079"/>
              <a:ext cx="219456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Characteristics of Bureaucracy</a:t>
              </a:r>
            </a:p>
          </p:txBody>
        </p:sp>
        <p:sp>
          <p:nvSpPr>
            <p:cNvPr id="185" name="Rounded Rectangle 97">
              <a:extLst>
                <a:ext uri="{FF2B5EF4-FFF2-40B4-BE49-F238E27FC236}">
                  <a16:creationId xmlns:a16="http://schemas.microsoft.com/office/drawing/2014/main" id="{21388016-8B77-4F36-9064-683C53F44D91}"/>
                </a:ext>
              </a:extLst>
            </p:cNvPr>
            <p:cNvSpPr/>
            <p:nvPr/>
          </p:nvSpPr>
          <p:spPr>
            <a:xfrm>
              <a:off x="12438601" y="2469079"/>
              <a:ext cx="219456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National Learning Goals</a:t>
              </a:r>
            </a:p>
          </p:txBody>
        </p:sp>
        <p:sp>
          <p:nvSpPr>
            <p:cNvPr id="186" name="Rounded Rectangle 99">
              <a:extLst>
                <a:ext uri="{FF2B5EF4-FFF2-40B4-BE49-F238E27FC236}">
                  <a16:creationId xmlns:a16="http://schemas.microsoft.com/office/drawing/2014/main" id="{106D6D16-E343-4F7A-9188-868A7576CC50}"/>
                </a:ext>
              </a:extLst>
            </p:cNvPr>
            <p:cNvSpPr/>
            <p:nvPr/>
          </p:nvSpPr>
          <p:spPr>
            <a:xfrm>
              <a:off x="10205945" y="2476009"/>
              <a:ext cx="219456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Mandates &amp; Accountability</a:t>
              </a:r>
            </a:p>
          </p:txBody>
        </p:sp>
        <p:sp>
          <p:nvSpPr>
            <p:cNvPr id="187" name="Rounded Rectangle 100">
              <a:extLst>
                <a:ext uri="{FF2B5EF4-FFF2-40B4-BE49-F238E27FC236}">
                  <a16:creationId xmlns:a16="http://schemas.microsoft.com/office/drawing/2014/main" id="{F14CD66B-0AFD-4A41-BC3D-13512A8333C0}"/>
                </a:ext>
              </a:extLst>
            </p:cNvPr>
            <p:cNvSpPr/>
            <p:nvPr/>
          </p:nvSpPr>
          <p:spPr>
            <a:xfrm>
              <a:off x="7957700" y="2469079"/>
              <a:ext cx="219456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Impartial Decision-Making</a:t>
              </a:r>
            </a:p>
          </p:txBody>
        </p:sp>
        <p:sp>
          <p:nvSpPr>
            <p:cNvPr id="189" name="Rounded Rectangle 124">
              <a:extLst>
                <a:ext uri="{FF2B5EF4-FFF2-40B4-BE49-F238E27FC236}">
                  <a16:creationId xmlns:a16="http://schemas.microsoft.com/office/drawing/2014/main" id="{BBDA2373-53B8-4E94-A6D8-26590AD8A7E9}"/>
                </a:ext>
              </a:extLst>
            </p:cNvPr>
            <p:cNvSpPr/>
            <p:nvPr/>
          </p:nvSpPr>
          <p:spPr>
            <a:xfrm>
              <a:off x="3595304" y="6550118"/>
              <a:ext cx="182880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Attraction</a:t>
              </a:r>
            </a:p>
          </p:txBody>
        </p:sp>
        <p:cxnSp>
          <p:nvCxnSpPr>
            <p:cNvPr id="190" name="Straight Connector 189">
              <a:extLst>
                <a:ext uri="{FF2B5EF4-FFF2-40B4-BE49-F238E27FC236}">
                  <a16:creationId xmlns:a16="http://schemas.microsoft.com/office/drawing/2014/main" id="{44C5B886-EE2C-406E-A81F-E127EF28DABF}"/>
                </a:ext>
              </a:extLst>
            </p:cNvPr>
            <p:cNvCxnSpPr>
              <a:cxnSpLocks/>
              <a:stCxn id="147" idx="1"/>
            </p:cNvCxnSpPr>
            <p:nvPr/>
          </p:nvCxnSpPr>
          <p:spPr>
            <a:xfrm flipH="1" flipV="1">
              <a:off x="5424104" y="6711814"/>
              <a:ext cx="352340" cy="874358"/>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191" name="Rounded Rectangle 93">
              <a:extLst>
                <a:ext uri="{FF2B5EF4-FFF2-40B4-BE49-F238E27FC236}">
                  <a16:creationId xmlns:a16="http://schemas.microsoft.com/office/drawing/2014/main" id="{09112176-BD42-4861-BB93-B8649C6920F6}"/>
                </a:ext>
              </a:extLst>
            </p:cNvPr>
            <p:cNvSpPr/>
            <p:nvPr/>
          </p:nvSpPr>
          <p:spPr>
            <a:xfrm>
              <a:off x="12749976" y="4964417"/>
              <a:ext cx="182880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1">
                  <a:solidFill>
                    <a:prstClr val="black"/>
                  </a:solidFill>
                  <a:latin typeface="Calibri" panose="020F0502020204030204"/>
                </a:rPr>
                <a:t>Caregiver Financial Capacity</a:t>
              </a:r>
            </a:p>
          </p:txBody>
        </p:sp>
        <p:cxnSp>
          <p:nvCxnSpPr>
            <p:cNvPr id="192" name="Straight Connector 191">
              <a:extLst>
                <a:ext uri="{FF2B5EF4-FFF2-40B4-BE49-F238E27FC236}">
                  <a16:creationId xmlns:a16="http://schemas.microsoft.com/office/drawing/2014/main" id="{6CA9887D-C758-4FC9-8B2D-AA23AA8638A8}"/>
                </a:ext>
              </a:extLst>
            </p:cNvPr>
            <p:cNvCxnSpPr>
              <a:cxnSpLocks/>
              <a:endCxn id="191" idx="1"/>
            </p:cNvCxnSpPr>
            <p:nvPr/>
          </p:nvCxnSpPr>
          <p:spPr>
            <a:xfrm>
              <a:off x="12554830" y="4177051"/>
              <a:ext cx="195146" cy="970246"/>
            </a:xfrm>
            <a:prstGeom prst="line">
              <a:avLst/>
            </a:prstGeom>
            <a:ln>
              <a:noFill/>
            </a:ln>
          </p:spPr>
          <p:style>
            <a:lnRef idx="1">
              <a:schemeClr val="accent1"/>
            </a:lnRef>
            <a:fillRef idx="0">
              <a:schemeClr val="accent1"/>
            </a:fillRef>
            <a:effectRef idx="0">
              <a:schemeClr val="accent1"/>
            </a:effectRef>
            <a:fontRef idx="minor">
              <a:schemeClr val="tx1"/>
            </a:fontRef>
          </p:style>
        </p:cxnSp>
      </p:grpSp>
      <p:pic>
        <p:nvPicPr>
          <p:cNvPr id="82" name="Picture 81">
            <a:extLst>
              <a:ext uri="{FF2B5EF4-FFF2-40B4-BE49-F238E27FC236}">
                <a16:creationId xmlns:a16="http://schemas.microsoft.com/office/drawing/2014/main" id="{988C7E04-B58F-4D43-8AFA-E74C6F986F6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005" y="9238855"/>
            <a:ext cx="18259995" cy="1048148"/>
          </a:xfrm>
          <a:prstGeom prst="rect">
            <a:avLst/>
          </a:prstGeom>
          <a:noFill/>
        </p:spPr>
      </p:pic>
      <p:sp>
        <p:nvSpPr>
          <p:cNvPr id="80" name="Rounded Rectangle 6">
            <a:extLst>
              <a:ext uri="{FF2B5EF4-FFF2-40B4-BE49-F238E27FC236}">
                <a16:creationId xmlns:a16="http://schemas.microsoft.com/office/drawing/2014/main" id="{37D1C8BE-C58C-41BF-868A-BC8723E600FF}"/>
              </a:ext>
            </a:extLst>
          </p:cNvPr>
          <p:cNvSpPr/>
          <p:nvPr/>
        </p:nvSpPr>
        <p:spPr>
          <a:xfrm>
            <a:off x="11040282" y="3152194"/>
            <a:ext cx="2947653" cy="535937"/>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defRPr/>
            </a:pPr>
            <a:r>
              <a:rPr lang="en-US" sz="1600">
                <a:solidFill>
                  <a:schemeClr val="tx1"/>
                </a:solidFill>
                <a:latin typeface="Calibri" panose="020F0502020204030204"/>
              </a:rPr>
              <a:t>Student Attendance</a:t>
            </a:r>
          </a:p>
        </p:txBody>
      </p:sp>
      <p:pic>
        <p:nvPicPr>
          <p:cNvPr id="83" name="Picture 82" descr="Shape&#10;&#10;Description automatically generated">
            <a:extLst>
              <a:ext uri="{FF2B5EF4-FFF2-40B4-BE49-F238E27FC236}">
                <a16:creationId xmlns:a16="http://schemas.microsoft.com/office/drawing/2014/main" id="{63E32388-B2F3-4F47-84B0-06D86EABDE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3367" y="6482442"/>
            <a:ext cx="1182226" cy="788150"/>
          </a:xfrm>
          <a:prstGeom prst="rect">
            <a:avLst/>
          </a:prstGeom>
        </p:spPr>
      </p:pic>
    </p:spTree>
    <p:extLst>
      <p:ext uri="{BB962C8B-B14F-4D97-AF65-F5344CB8AC3E}">
        <p14:creationId xmlns:p14="http://schemas.microsoft.com/office/powerpoint/2010/main" val="3817313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1">
            <a:extLst>
              <a:ext uri="{FF2B5EF4-FFF2-40B4-BE49-F238E27FC236}">
                <a16:creationId xmlns:a16="http://schemas.microsoft.com/office/drawing/2014/main" id="{988C7E04-B58F-4D43-8AFA-E74C6F986F6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005" y="9221553"/>
            <a:ext cx="18259995" cy="1048148"/>
          </a:xfrm>
          <a:prstGeom prst="rect">
            <a:avLst/>
          </a:prstGeom>
          <a:noFill/>
        </p:spPr>
      </p:pic>
      <p:sp>
        <p:nvSpPr>
          <p:cNvPr id="84" name="Rectangle 83">
            <a:extLst>
              <a:ext uri="{FF2B5EF4-FFF2-40B4-BE49-F238E27FC236}">
                <a16:creationId xmlns:a16="http://schemas.microsoft.com/office/drawing/2014/main" id="{9993BCED-143B-49B9-9AF5-01094E857324}"/>
              </a:ext>
            </a:extLst>
          </p:cNvPr>
          <p:cNvSpPr/>
          <p:nvPr/>
        </p:nvSpPr>
        <p:spPr>
          <a:xfrm>
            <a:off x="681232" y="439008"/>
            <a:ext cx="16556444" cy="849649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Rectangle 84">
            <a:extLst>
              <a:ext uri="{FF2B5EF4-FFF2-40B4-BE49-F238E27FC236}">
                <a16:creationId xmlns:a16="http://schemas.microsoft.com/office/drawing/2014/main" id="{73D37C4A-99CB-4F82-A7A6-A6596E8843E3}"/>
              </a:ext>
            </a:extLst>
          </p:cNvPr>
          <p:cNvSpPr/>
          <p:nvPr/>
        </p:nvSpPr>
        <p:spPr>
          <a:xfrm>
            <a:off x="681232" y="1258852"/>
            <a:ext cx="16556444" cy="767665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Rectangle 85">
            <a:extLst>
              <a:ext uri="{FF2B5EF4-FFF2-40B4-BE49-F238E27FC236}">
                <a16:creationId xmlns:a16="http://schemas.microsoft.com/office/drawing/2014/main" id="{815B16AA-3A39-470C-A3AE-28759ED5DA90}"/>
              </a:ext>
            </a:extLst>
          </p:cNvPr>
          <p:cNvSpPr/>
          <p:nvPr/>
        </p:nvSpPr>
        <p:spPr>
          <a:xfrm>
            <a:off x="4007058" y="1754826"/>
            <a:ext cx="10061907" cy="6998350"/>
          </a:xfrm>
          <a:prstGeom prst="rect">
            <a:avLst/>
          </a:prstGeom>
          <a:solidFill>
            <a:schemeClr val="accent1">
              <a:lumMod val="20000"/>
              <a:lumOff val="8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7" name="Group 86">
            <a:extLst>
              <a:ext uri="{FF2B5EF4-FFF2-40B4-BE49-F238E27FC236}">
                <a16:creationId xmlns:a16="http://schemas.microsoft.com/office/drawing/2014/main" id="{8E124709-8037-4FF8-B357-1D38090DA62F}"/>
              </a:ext>
            </a:extLst>
          </p:cNvPr>
          <p:cNvGrpSpPr/>
          <p:nvPr/>
        </p:nvGrpSpPr>
        <p:grpSpPr>
          <a:xfrm>
            <a:off x="681232" y="386858"/>
            <a:ext cx="16721890" cy="8612716"/>
            <a:chOff x="3437918" y="2374154"/>
            <a:chExt cx="11412163" cy="5921628"/>
          </a:xfrm>
        </p:grpSpPr>
        <p:sp>
          <p:nvSpPr>
            <p:cNvPr id="88" name="Rounded Rectangle 6">
              <a:extLst>
                <a:ext uri="{FF2B5EF4-FFF2-40B4-BE49-F238E27FC236}">
                  <a16:creationId xmlns:a16="http://schemas.microsoft.com/office/drawing/2014/main" id="{C4716F87-E7F4-40A1-AF2C-7E52C0BF7202}"/>
                </a:ext>
              </a:extLst>
            </p:cNvPr>
            <p:cNvSpPr/>
            <p:nvPr/>
          </p:nvSpPr>
          <p:spPr>
            <a:xfrm>
              <a:off x="10488317" y="7631933"/>
              <a:ext cx="201168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Teacher Presence</a:t>
              </a:r>
            </a:p>
          </p:txBody>
        </p:sp>
        <p:sp>
          <p:nvSpPr>
            <p:cNvPr id="89" name="Rounded Rectangle 7">
              <a:extLst>
                <a:ext uri="{FF2B5EF4-FFF2-40B4-BE49-F238E27FC236}">
                  <a16:creationId xmlns:a16="http://schemas.microsoft.com/office/drawing/2014/main" id="{151CB4DA-3D2A-43A1-8D36-4C137E7D9162}"/>
                </a:ext>
              </a:extLst>
            </p:cNvPr>
            <p:cNvSpPr/>
            <p:nvPr/>
          </p:nvSpPr>
          <p:spPr>
            <a:xfrm>
              <a:off x="10462848" y="5993806"/>
              <a:ext cx="2008512" cy="380346"/>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Content Knowledge</a:t>
              </a:r>
            </a:p>
          </p:txBody>
        </p:sp>
        <p:sp>
          <p:nvSpPr>
            <p:cNvPr id="90" name="Rounded Rectangle 8">
              <a:extLst>
                <a:ext uri="{FF2B5EF4-FFF2-40B4-BE49-F238E27FC236}">
                  <a16:creationId xmlns:a16="http://schemas.microsoft.com/office/drawing/2014/main" id="{D57F7FA5-8A10-482A-BAEE-9F56C0BAB0BD}"/>
                </a:ext>
              </a:extLst>
            </p:cNvPr>
            <p:cNvSpPr/>
            <p:nvPr/>
          </p:nvSpPr>
          <p:spPr>
            <a:xfrm>
              <a:off x="10452830" y="6494044"/>
              <a:ext cx="2009438" cy="366237"/>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Pedagogical Skills</a:t>
              </a:r>
            </a:p>
          </p:txBody>
        </p:sp>
        <p:sp>
          <p:nvSpPr>
            <p:cNvPr id="91" name="Rounded Rectangle 9">
              <a:extLst>
                <a:ext uri="{FF2B5EF4-FFF2-40B4-BE49-F238E27FC236}">
                  <a16:creationId xmlns:a16="http://schemas.microsoft.com/office/drawing/2014/main" id="{F8D9CF87-9136-4CEE-B0E5-B8C2221FA7F0}"/>
                </a:ext>
              </a:extLst>
            </p:cNvPr>
            <p:cNvSpPr/>
            <p:nvPr/>
          </p:nvSpPr>
          <p:spPr>
            <a:xfrm>
              <a:off x="5900988" y="3739132"/>
              <a:ext cx="201168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Basic Inputs</a:t>
              </a:r>
            </a:p>
          </p:txBody>
        </p:sp>
        <p:sp>
          <p:nvSpPr>
            <p:cNvPr id="92" name="Rounded Rectangle 10">
              <a:extLst>
                <a:ext uri="{FF2B5EF4-FFF2-40B4-BE49-F238E27FC236}">
                  <a16:creationId xmlns:a16="http://schemas.microsoft.com/office/drawing/2014/main" id="{1028D7CF-F794-4964-A073-64B1298D5213}"/>
                </a:ext>
              </a:extLst>
            </p:cNvPr>
            <p:cNvSpPr/>
            <p:nvPr/>
          </p:nvSpPr>
          <p:spPr>
            <a:xfrm>
              <a:off x="5900988" y="4252770"/>
              <a:ext cx="201168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Basic Infrastructure</a:t>
              </a:r>
            </a:p>
          </p:txBody>
        </p:sp>
        <p:sp>
          <p:nvSpPr>
            <p:cNvPr id="93" name="Rounded Rectangle 14">
              <a:extLst>
                <a:ext uri="{FF2B5EF4-FFF2-40B4-BE49-F238E27FC236}">
                  <a16:creationId xmlns:a16="http://schemas.microsoft.com/office/drawing/2014/main" id="{4EBF1000-C2E9-4C5D-B39C-B160D23C9259}"/>
                </a:ext>
              </a:extLst>
            </p:cNvPr>
            <p:cNvSpPr/>
            <p:nvPr/>
          </p:nvSpPr>
          <p:spPr>
            <a:xfrm>
              <a:off x="12753022" y="7385598"/>
              <a:ext cx="182880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Monitoring &amp; Accountability</a:t>
              </a:r>
            </a:p>
          </p:txBody>
        </p:sp>
        <p:sp>
          <p:nvSpPr>
            <p:cNvPr id="94" name="Rounded Rectangle 15">
              <a:extLst>
                <a:ext uri="{FF2B5EF4-FFF2-40B4-BE49-F238E27FC236}">
                  <a16:creationId xmlns:a16="http://schemas.microsoft.com/office/drawing/2014/main" id="{7999364B-E381-4493-872B-08D0A849CE56}"/>
                </a:ext>
              </a:extLst>
            </p:cNvPr>
            <p:cNvSpPr/>
            <p:nvPr/>
          </p:nvSpPr>
          <p:spPr>
            <a:xfrm>
              <a:off x="12753022" y="7814813"/>
              <a:ext cx="182880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Intrinsic Motivation</a:t>
              </a:r>
            </a:p>
          </p:txBody>
        </p:sp>
        <p:sp>
          <p:nvSpPr>
            <p:cNvPr id="95" name="Rounded Rectangle 16">
              <a:extLst>
                <a:ext uri="{FF2B5EF4-FFF2-40B4-BE49-F238E27FC236}">
                  <a16:creationId xmlns:a16="http://schemas.microsoft.com/office/drawing/2014/main" id="{87FD4D54-805B-4A65-B23E-6A68512C778F}"/>
                </a:ext>
              </a:extLst>
            </p:cNvPr>
            <p:cNvSpPr/>
            <p:nvPr/>
          </p:nvSpPr>
          <p:spPr>
            <a:xfrm>
              <a:off x="12725969" y="5643351"/>
              <a:ext cx="182880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Attraction</a:t>
              </a:r>
            </a:p>
          </p:txBody>
        </p:sp>
        <p:sp>
          <p:nvSpPr>
            <p:cNvPr id="96" name="Rounded Rectangle 17">
              <a:extLst>
                <a:ext uri="{FF2B5EF4-FFF2-40B4-BE49-F238E27FC236}">
                  <a16:creationId xmlns:a16="http://schemas.microsoft.com/office/drawing/2014/main" id="{B965DFEB-B9D3-4F30-9343-85730BBFEEC0}"/>
                </a:ext>
              </a:extLst>
            </p:cNvPr>
            <p:cNvSpPr/>
            <p:nvPr/>
          </p:nvSpPr>
          <p:spPr>
            <a:xfrm>
              <a:off x="12725969" y="6072721"/>
              <a:ext cx="182880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Selection &amp; Deployment</a:t>
              </a:r>
            </a:p>
          </p:txBody>
        </p:sp>
        <p:sp>
          <p:nvSpPr>
            <p:cNvPr id="97" name="Rounded Rectangle 18">
              <a:extLst>
                <a:ext uri="{FF2B5EF4-FFF2-40B4-BE49-F238E27FC236}">
                  <a16:creationId xmlns:a16="http://schemas.microsoft.com/office/drawing/2014/main" id="{E1DBC65F-5EB5-4910-8F1A-E86DA0A868E9}"/>
                </a:ext>
              </a:extLst>
            </p:cNvPr>
            <p:cNvSpPr/>
            <p:nvPr/>
          </p:nvSpPr>
          <p:spPr>
            <a:xfrm>
              <a:off x="12725969" y="6502091"/>
              <a:ext cx="1828800" cy="36576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Support</a:t>
              </a:r>
            </a:p>
          </p:txBody>
        </p:sp>
        <p:sp>
          <p:nvSpPr>
            <p:cNvPr id="98" name="Rounded Rectangle 19">
              <a:extLst>
                <a:ext uri="{FF2B5EF4-FFF2-40B4-BE49-F238E27FC236}">
                  <a16:creationId xmlns:a16="http://schemas.microsoft.com/office/drawing/2014/main" id="{2CD87724-9CE6-49F1-8FC3-8619481D93A8}"/>
                </a:ext>
              </a:extLst>
            </p:cNvPr>
            <p:cNvSpPr/>
            <p:nvPr/>
          </p:nvSpPr>
          <p:spPr>
            <a:xfrm>
              <a:off x="12725969" y="6931461"/>
              <a:ext cx="182880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Evaluation</a:t>
              </a:r>
            </a:p>
          </p:txBody>
        </p:sp>
        <p:sp>
          <p:nvSpPr>
            <p:cNvPr id="99" name="Rounded Rectangle 29">
              <a:extLst>
                <a:ext uri="{FF2B5EF4-FFF2-40B4-BE49-F238E27FC236}">
                  <a16:creationId xmlns:a16="http://schemas.microsoft.com/office/drawing/2014/main" id="{A93B2E1B-6A4F-497C-9DF8-54B14142E96E}"/>
                </a:ext>
              </a:extLst>
            </p:cNvPr>
            <p:cNvSpPr/>
            <p:nvPr/>
          </p:nvSpPr>
          <p:spPr>
            <a:xfrm>
              <a:off x="10351697" y="5652468"/>
              <a:ext cx="2194560" cy="14193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0" name="Straight Connector 99">
              <a:extLst>
                <a:ext uri="{FF2B5EF4-FFF2-40B4-BE49-F238E27FC236}">
                  <a16:creationId xmlns:a16="http://schemas.microsoft.com/office/drawing/2014/main" id="{F605605C-7296-475B-8A80-C4D9BA208086}"/>
                </a:ext>
              </a:extLst>
            </p:cNvPr>
            <p:cNvCxnSpPr>
              <a:stCxn id="88" idx="3"/>
              <a:endCxn id="93" idx="1"/>
            </p:cNvCxnSpPr>
            <p:nvPr/>
          </p:nvCxnSpPr>
          <p:spPr>
            <a:xfrm flipV="1">
              <a:off x="12499997" y="7568478"/>
              <a:ext cx="253025" cy="246335"/>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C0410A2-9E83-463A-A7B7-26CE9E3B4E38}"/>
                </a:ext>
              </a:extLst>
            </p:cNvPr>
            <p:cNvCxnSpPr>
              <a:stCxn id="88" idx="3"/>
              <a:endCxn id="94" idx="1"/>
            </p:cNvCxnSpPr>
            <p:nvPr/>
          </p:nvCxnSpPr>
          <p:spPr>
            <a:xfrm>
              <a:off x="12499997" y="7814813"/>
              <a:ext cx="253025" cy="18288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37C3BF8-1A0F-493D-A657-DFFF37DD7F8A}"/>
                </a:ext>
              </a:extLst>
            </p:cNvPr>
            <p:cNvCxnSpPr>
              <a:stCxn id="99" idx="3"/>
              <a:endCxn id="95" idx="1"/>
            </p:cNvCxnSpPr>
            <p:nvPr/>
          </p:nvCxnSpPr>
          <p:spPr>
            <a:xfrm flipV="1">
              <a:off x="12546257" y="5826231"/>
              <a:ext cx="179712" cy="535931"/>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A99DBA7-1059-4A37-A944-2C80A7C7809F}"/>
                </a:ext>
              </a:extLst>
            </p:cNvPr>
            <p:cNvCxnSpPr>
              <a:stCxn id="99" idx="3"/>
              <a:endCxn id="96" idx="1"/>
            </p:cNvCxnSpPr>
            <p:nvPr/>
          </p:nvCxnSpPr>
          <p:spPr>
            <a:xfrm flipV="1">
              <a:off x="12546257" y="6255601"/>
              <a:ext cx="179712" cy="106561"/>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4B13186-4F34-458D-9100-27596B5F4C2F}"/>
                </a:ext>
              </a:extLst>
            </p:cNvPr>
            <p:cNvCxnSpPr>
              <a:stCxn id="99" idx="3"/>
              <a:endCxn id="97" idx="1"/>
            </p:cNvCxnSpPr>
            <p:nvPr/>
          </p:nvCxnSpPr>
          <p:spPr>
            <a:xfrm>
              <a:off x="12546257" y="6362162"/>
              <a:ext cx="179712" cy="322809"/>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13F790F-BACF-4657-858D-E66CE9E92985}"/>
                </a:ext>
              </a:extLst>
            </p:cNvPr>
            <p:cNvCxnSpPr>
              <a:stCxn id="99" idx="3"/>
              <a:endCxn id="98" idx="1"/>
            </p:cNvCxnSpPr>
            <p:nvPr/>
          </p:nvCxnSpPr>
          <p:spPr>
            <a:xfrm>
              <a:off x="12546257" y="6362162"/>
              <a:ext cx="179712" cy="752179"/>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641A0F4-74C5-4D53-AC70-A162D0BCBE9B}"/>
                </a:ext>
              </a:extLst>
            </p:cNvPr>
            <p:cNvSpPr txBox="1"/>
            <p:nvPr/>
          </p:nvSpPr>
          <p:spPr>
            <a:xfrm>
              <a:off x="10980654" y="5681459"/>
              <a:ext cx="989587" cy="231052"/>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Teachers’ Skills</a:t>
              </a:r>
            </a:p>
          </p:txBody>
        </p:sp>
        <p:sp>
          <p:nvSpPr>
            <p:cNvPr id="107" name="Rounded Rectangle 65">
              <a:extLst>
                <a:ext uri="{FF2B5EF4-FFF2-40B4-BE49-F238E27FC236}">
                  <a16:creationId xmlns:a16="http://schemas.microsoft.com/office/drawing/2014/main" id="{4B4AFD49-FCF0-4A6F-B26C-D04298870329}"/>
                </a:ext>
              </a:extLst>
            </p:cNvPr>
            <p:cNvSpPr/>
            <p:nvPr/>
          </p:nvSpPr>
          <p:spPr>
            <a:xfrm>
              <a:off x="3634747" y="3723304"/>
              <a:ext cx="182880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Standards</a:t>
              </a:r>
            </a:p>
          </p:txBody>
        </p:sp>
        <p:sp>
          <p:nvSpPr>
            <p:cNvPr id="108" name="Rounded Rectangle 66">
              <a:extLst>
                <a:ext uri="{FF2B5EF4-FFF2-40B4-BE49-F238E27FC236}">
                  <a16:creationId xmlns:a16="http://schemas.microsoft.com/office/drawing/2014/main" id="{AF1A7390-96DB-4EE4-A531-0C3C15C9802A}"/>
                </a:ext>
              </a:extLst>
            </p:cNvPr>
            <p:cNvSpPr/>
            <p:nvPr/>
          </p:nvSpPr>
          <p:spPr>
            <a:xfrm>
              <a:off x="3634747" y="4257091"/>
              <a:ext cx="182880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Monitoring</a:t>
              </a:r>
            </a:p>
          </p:txBody>
        </p:sp>
        <p:sp>
          <p:nvSpPr>
            <p:cNvPr id="109" name="Rounded Rectangle 69">
              <a:extLst>
                <a:ext uri="{FF2B5EF4-FFF2-40B4-BE49-F238E27FC236}">
                  <a16:creationId xmlns:a16="http://schemas.microsoft.com/office/drawing/2014/main" id="{A75C98C5-AF61-4FB2-84AD-C066115C1148}"/>
                </a:ext>
              </a:extLst>
            </p:cNvPr>
            <p:cNvSpPr/>
            <p:nvPr/>
          </p:nvSpPr>
          <p:spPr>
            <a:xfrm>
              <a:off x="5792352" y="3587352"/>
              <a:ext cx="2194560" cy="11261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Connector 109">
              <a:extLst>
                <a:ext uri="{FF2B5EF4-FFF2-40B4-BE49-F238E27FC236}">
                  <a16:creationId xmlns:a16="http://schemas.microsoft.com/office/drawing/2014/main" id="{B5703356-9F4D-4265-BC25-373F32005004}"/>
                </a:ext>
              </a:extLst>
            </p:cNvPr>
            <p:cNvCxnSpPr>
              <a:cxnSpLocks/>
              <a:stCxn id="109" idx="1"/>
              <a:endCxn id="107" idx="3"/>
            </p:cNvCxnSpPr>
            <p:nvPr/>
          </p:nvCxnSpPr>
          <p:spPr>
            <a:xfrm flipH="1" flipV="1">
              <a:off x="5463547" y="3906184"/>
              <a:ext cx="328804" cy="244245"/>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F24536E-D2FD-4DF2-92DF-E8F315735410}"/>
                </a:ext>
              </a:extLst>
            </p:cNvPr>
            <p:cNvCxnSpPr>
              <a:cxnSpLocks/>
              <a:stCxn id="109" idx="1"/>
              <a:endCxn id="108" idx="3"/>
            </p:cNvCxnSpPr>
            <p:nvPr/>
          </p:nvCxnSpPr>
          <p:spPr>
            <a:xfrm flipH="1">
              <a:off x="5463547" y="4150430"/>
              <a:ext cx="328804" cy="289542"/>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112" name="Rounded Rectangle 71">
              <a:extLst>
                <a:ext uri="{FF2B5EF4-FFF2-40B4-BE49-F238E27FC236}">
                  <a16:creationId xmlns:a16="http://schemas.microsoft.com/office/drawing/2014/main" id="{55FA3693-AD3D-4C87-B233-0576BD1C756E}"/>
                </a:ext>
              </a:extLst>
            </p:cNvPr>
            <p:cNvSpPr/>
            <p:nvPr/>
          </p:nvSpPr>
          <p:spPr>
            <a:xfrm>
              <a:off x="5878034" y="5949415"/>
              <a:ext cx="201168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Operational Management</a:t>
              </a:r>
            </a:p>
          </p:txBody>
        </p:sp>
        <p:sp>
          <p:nvSpPr>
            <p:cNvPr id="113" name="Rounded Rectangle 72">
              <a:extLst>
                <a:ext uri="{FF2B5EF4-FFF2-40B4-BE49-F238E27FC236}">
                  <a16:creationId xmlns:a16="http://schemas.microsoft.com/office/drawing/2014/main" id="{EA4AA81B-8FC8-4095-94EC-BA92E5FD151F}"/>
                </a:ext>
              </a:extLst>
            </p:cNvPr>
            <p:cNvSpPr/>
            <p:nvPr/>
          </p:nvSpPr>
          <p:spPr>
            <a:xfrm>
              <a:off x="5876021" y="6381470"/>
              <a:ext cx="201168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Instructional Leadership</a:t>
              </a:r>
            </a:p>
          </p:txBody>
        </p:sp>
        <p:sp>
          <p:nvSpPr>
            <p:cNvPr id="114" name="Rounded Rectangle 73">
              <a:extLst>
                <a:ext uri="{FF2B5EF4-FFF2-40B4-BE49-F238E27FC236}">
                  <a16:creationId xmlns:a16="http://schemas.microsoft.com/office/drawing/2014/main" id="{6412B3A4-95A5-4561-B74D-1ECF1D52DDB2}"/>
                </a:ext>
              </a:extLst>
            </p:cNvPr>
            <p:cNvSpPr/>
            <p:nvPr/>
          </p:nvSpPr>
          <p:spPr>
            <a:xfrm>
              <a:off x="5784795" y="5599637"/>
              <a:ext cx="2194560" cy="12801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TextBox 114">
              <a:extLst>
                <a:ext uri="{FF2B5EF4-FFF2-40B4-BE49-F238E27FC236}">
                  <a16:creationId xmlns:a16="http://schemas.microsoft.com/office/drawing/2014/main" id="{B92FB361-1E87-439C-B35B-5E49D237C761}"/>
                </a:ext>
              </a:extLst>
            </p:cNvPr>
            <p:cNvSpPr txBox="1"/>
            <p:nvPr/>
          </p:nvSpPr>
          <p:spPr>
            <a:xfrm>
              <a:off x="6151660" y="5620638"/>
              <a:ext cx="1407715" cy="231052"/>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Core School Functions</a:t>
              </a:r>
            </a:p>
          </p:txBody>
        </p:sp>
        <p:sp>
          <p:nvSpPr>
            <p:cNvPr id="116" name="Rounded Rectangle 76">
              <a:extLst>
                <a:ext uri="{FF2B5EF4-FFF2-40B4-BE49-F238E27FC236}">
                  <a16:creationId xmlns:a16="http://schemas.microsoft.com/office/drawing/2014/main" id="{C78C44D8-9DF4-45F3-9708-71AB94C52D7D}"/>
                </a:ext>
              </a:extLst>
            </p:cNvPr>
            <p:cNvSpPr/>
            <p:nvPr/>
          </p:nvSpPr>
          <p:spPr>
            <a:xfrm>
              <a:off x="5876021" y="7247468"/>
              <a:ext cx="201168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School Knowledge</a:t>
              </a:r>
            </a:p>
          </p:txBody>
        </p:sp>
        <p:sp>
          <p:nvSpPr>
            <p:cNvPr id="188" name="Rounded Rectangle 78">
              <a:extLst>
                <a:ext uri="{FF2B5EF4-FFF2-40B4-BE49-F238E27FC236}">
                  <a16:creationId xmlns:a16="http://schemas.microsoft.com/office/drawing/2014/main" id="{E31C5154-14AE-4CC4-96E9-B551E43E7D90}"/>
                </a:ext>
              </a:extLst>
            </p:cNvPr>
            <p:cNvSpPr/>
            <p:nvPr/>
          </p:nvSpPr>
          <p:spPr>
            <a:xfrm>
              <a:off x="5876021" y="7732813"/>
              <a:ext cx="201168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Management Practices</a:t>
              </a:r>
            </a:p>
          </p:txBody>
        </p:sp>
        <p:sp>
          <p:nvSpPr>
            <p:cNvPr id="193" name="Rounded Rectangle 79">
              <a:extLst>
                <a:ext uri="{FF2B5EF4-FFF2-40B4-BE49-F238E27FC236}">
                  <a16:creationId xmlns:a16="http://schemas.microsoft.com/office/drawing/2014/main" id="{FDFD5810-DA4A-4A6A-9FFE-E60E0A5F3099}"/>
                </a:ext>
              </a:extLst>
            </p:cNvPr>
            <p:cNvSpPr/>
            <p:nvPr/>
          </p:nvSpPr>
          <p:spPr>
            <a:xfrm>
              <a:off x="5776444" y="6946092"/>
              <a:ext cx="2194560" cy="12801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TextBox 193">
              <a:extLst>
                <a:ext uri="{FF2B5EF4-FFF2-40B4-BE49-F238E27FC236}">
                  <a16:creationId xmlns:a16="http://schemas.microsoft.com/office/drawing/2014/main" id="{9C9FCEFF-BA66-49B9-940C-5A17C78F0A3D}"/>
                </a:ext>
              </a:extLst>
            </p:cNvPr>
            <p:cNvSpPr txBox="1"/>
            <p:nvPr/>
          </p:nvSpPr>
          <p:spPr>
            <a:xfrm>
              <a:off x="6269902" y="6942815"/>
              <a:ext cx="1106952" cy="231052"/>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Managerial Skills</a:t>
              </a:r>
            </a:p>
          </p:txBody>
        </p:sp>
        <p:sp>
          <p:nvSpPr>
            <p:cNvPr id="195" name="Rounded Rectangle 86">
              <a:extLst>
                <a:ext uri="{FF2B5EF4-FFF2-40B4-BE49-F238E27FC236}">
                  <a16:creationId xmlns:a16="http://schemas.microsoft.com/office/drawing/2014/main" id="{A9EC6FD6-7670-44B1-90B7-73CF82D75173}"/>
                </a:ext>
              </a:extLst>
            </p:cNvPr>
            <p:cNvSpPr/>
            <p:nvPr/>
          </p:nvSpPr>
          <p:spPr>
            <a:xfrm>
              <a:off x="10461265" y="3727482"/>
              <a:ext cx="2011680" cy="36576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prstClr val="black"/>
                  </a:solidFill>
                  <a:latin typeface="Calibri" panose="020F0502020204030204"/>
                </a:rPr>
                <a:t>Readiness</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for Learning</a:t>
              </a:r>
            </a:p>
          </p:txBody>
        </p:sp>
        <p:sp>
          <p:nvSpPr>
            <p:cNvPr id="196" name="Rounded Rectangle 90">
              <a:extLst>
                <a:ext uri="{FF2B5EF4-FFF2-40B4-BE49-F238E27FC236}">
                  <a16:creationId xmlns:a16="http://schemas.microsoft.com/office/drawing/2014/main" id="{87A4A2FB-E5D1-46D4-8D5E-7CAAF510E781}"/>
                </a:ext>
              </a:extLst>
            </p:cNvPr>
            <p:cNvSpPr/>
            <p:nvPr/>
          </p:nvSpPr>
          <p:spPr>
            <a:xfrm>
              <a:off x="12729214" y="3242518"/>
              <a:ext cx="182880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Nutrition Programs</a:t>
              </a:r>
            </a:p>
          </p:txBody>
        </p:sp>
        <p:sp>
          <p:nvSpPr>
            <p:cNvPr id="197" name="Rounded Rectangle 91">
              <a:extLst>
                <a:ext uri="{FF2B5EF4-FFF2-40B4-BE49-F238E27FC236}">
                  <a16:creationId xmlns:a16="http://schemas.microsoft.com/office/drawing/2014/main" id="{91D2F17D-C5F1-45F5-9AB7-A3EFBA93E2C9}"/>
                </a:ext>
              </a:extLst>
            </p:cNvPr>
            <p:cNvSpPr/>
            <p:nvPr/>
          </p:nvSpPr>
          <p:spPr>
            <a:xfrm>
              <a:off x="12729214" y="3671888"/>
              <a:ext cx="182880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Health Programs</a:t>
              </a:r>
            </a:p>
          </p:txBody>
        </p:sp>
        <p:sp>
          <p:nvSpPr>
            <p:cNvPr id="198" name="Rounded Rectangle 92">
              <a:extLst>
                <a:ext uri="{FF2B5EF4-FFF2-40B4-BE49-F238E27FC236}">
                  <a16:creationId xmlns:a16="http://schemas.microsoft.com/office/drawing/2014/main" id="{0AE6228A-BAB0-4C11-904A-D2FCB8459497}"/>
                </a:ext>
              </a:extLst>
            </p:cNvPr>
            <p:cNvSpPr/>
            <p:nvPr/>
          </p:nvSpPr>
          <p:spPr>
            <a:xfrm>
              <a:off x="12729214" y="4101258"/>
              <a:ext cx="1828800" cy="36576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Early Childhood Education*</a:t>
              </a:r>
            </a:p>
          </p:txBody>
        </p:sp>
        <p:sp>
          <p:nvSpPr>
            <p:cNvPr id="199" name="Rounded Rectangle 93">
              <a:extLst>
                <a:ext uri="{FF2B5EF4-FFF2-40B4-BE49-F238E27FC236}">
                  <a16:creationId xmlns:a16="http://schemas.microsoft.com/office/drawing/2014/main" id="{AEE16D9B-13EB-4EDA-B89F-F4FC796CB425}"/>
                </a:ext>
              </a:extLst>
            </p:cNvPr>
            <p:cNvSpPr/>
            <p:nvPr/>
          </p:nvSpPr>
          <p:spPr>
            <a:xfrm>
              <a:off x="12729214" y="4530628"/>
              <a:ext cx="182880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Caregiver Skills Capacity</a:t>
              </a:r>
            </a:p>
          </p:txBody>
        </p:sp>
        <p:cxnSp>
          <p:nvCxnSpPr>
            <p:cNvPr id="200" name="Straight Connector 199">
              <a:extLst>
                <a:ext uri="{FF2B5EF4-FFF2-40B4-BE49-F238E27FC236}">
                  <a16:creationId xmlns:a16="http://schemas.microsoft.com/office/drawing/2014/main" id="{9036FEAB-322C-4BE0-93D3-886574EE9A50}"/>
                </a:ext>
              </a:extLst>
            </p:cNvPr>
            <p:cNvCxnSpPr>
              <a:cxnSpLocks/>
              <a:endCxn id="196" idx="1"/>
            </p:cNvCxnSpPr>
            <p:nvPr/>
          </p:nvCxnSpPr>
          <p:spPr>
            <a:xfrm flipV="1">
              <a:off x="12564388" y="3425398"/>
              <a:ext cx="164826" cy="731516"/>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FD6B8F6-8C0C-43BF-8B7C-E16355B314DE}"/>
                </a:ext>
              </a:extLst>
            </p:cNvPr>
            <p:cNvCxnSpPr>
              <a:cxnSpLocks/>
              <a:endCxn id="197" idx="1"/>
            </p:cNvCxnSpPr>
            <p:nvPr/>
          </p:nvCxnSpPr>
          <p:spPr>
            <a:xfrm flipV="1">
              <a:off x="12564388" y="3854769"/>
              <a:ext cx="164826" cy="302146"/>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46B65A4-BB85-45B5-984E-BB633A4068F0}"/>
                </a:ext>
              </a:extLst>
            </p:cNvPr>
            <p:cNvCxnSpPr>
              <a:cxnSpLocks/>
              <a:endCxn id="199" idx="1"/>
            </p:cNvCxnSpPr>
            <p:nvPr/>
          </p:nvCxnSpPr>
          <p:spPr>
            <a:xfrm>
              <a:off x="12564388" y="4156914"/>
              <a:ext cx="164826" cy="556594"/>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C4C00101-C3FF-4BCB-ACFE-ABD8BAC610C8}"/>
                </a:ext>
              </a:extLst>
            </p:cNvPr>
            <p:cNvCxnSpPr>
              <a:cxnSpLocks/>
              <a:endCxn id="198" idx="1"/>
            </p:cNvCxnSpPr>
            <p:nvPr/>
          </p:nvCxnSpPr>
          <p:spPr>
            <a:xfrm>
              <a:off x="12564388" y="4156914"/>
              <a:ext cx="164826" cy="127224"/>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204" name="Rounded Rectangle 112">
              <a:extLst>
                <a:ext uri="{FF2B5EF4-FFF2-40B4-BE49-F238E27FC236}">
                  <a16:creationId xmlns:a16="http://schemas.microsoft.com/office/drawing/2014/main" id="{FC5927EA-0D26-4563-8036-AB3378D96552}"/>
                </a:ext>
              </a:extLst>
            </p:cNvPr>
            <p:cNvSpPr/>
            <p:nvPr/>
          </p:nvSpPr>
          <p:spPr>
            <a:xfrm>
              <a:off x="3602526" y="6107546"/>
              <a:ext cx="182880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Clarity of Functions</a:t>
              </a:r>
            </a:p>
          </p:txBody>
        </p:sp>
        <p:cxnSp>
          <p:nvCxnSpPr>
            <p:cNvPr id="205" name="Straight Connector 204">
              <a:extLst>
                <a:ext uri="{FF2B5EF4-FFF2-40B4-BE49-F238E27FC236}">
                  <a16:creationId xmlns:a16="http://schemas.microsoft.com/office/drawing/2014/main" id="{84E67021-6A38-441F-A132-9B248711EA0B}"/>
                </a:ext>
              </a:extLst>
            </p:cNvPr>
            <p:cNvCxnSpPr>
              <a:cxnSpLocks/>
              <a:stCxn id="114" idx="1"/>
              <a:endCxn id="204" idx="3"/>
            </p:cNvCxnSpPr>
            <p:nvPr/>
          </p:nvCxnSpPr>
          <p:spPr>
            <a:xfrm flipH="1">
              <a:off x="5431326" y="6239717"/>
              <a:ext cx="353470" cy="50709"/>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206" name="Rounded Rectangle 124">
              <a:extLst>
                <a:ext uri="{FF2B5EF4-FFF2-40B4-BE49-F238E27FC236}">
                  <a16:creationId xmlns:a16="http://schemas.microsoft.com/office/drawing/2014/main" id="{7E1EE6FB-B1A7-4D78-B051-A590811120CB}"/>
                </a:ext>
              </a:extLst>
            </p:cNvPr>
            <p:cNvSpPr/>
            <p:nvPr/>
          </p:nvSpPr>
          <p:spPr>
            <a:xfrm>
              <a:off x="3595304" y="6969218"/>
              <a:ext cx="182880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Selection &amp; Deployment</a:t>
              </a:r>
            </a:p>
          </p:txBody>
        </p:sp>
        <p:sp>
          <p:nvSpPr>
            <p:cNvPr id="207" name="Rounded Rectangle 125">
              <a:extLst>
                <a:ext uri="{FF2B5EF4-FFF2-40B4-BE49-F238E27FC236}">
                  <a16:creationId xmlns:a16="http://schemas.microsoft.com/office/drawing/2014/main" id="{5FAF7A47-2D60-4B6D-BE70-D78F530AB6A0}"/>
                </a:ext>
              </a:extLst>
            </p:cNvPr>
            <p:cNvSpPr/>
            <p:nvPr/>
          </p:nvSpPr>
          <p:spPr>
            <a:xfrm>
              <a:off x="3595304" y="7390895"/>
              <a:ext cx="182880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Support</a:t>
              </a:r>
            </a:p>
          </p:txBody>
        </p:sp>
        <p:sp>
          <p:nvSpPr>
            <p:cNvPr id="208" name="Rounded Rectangle 126">
              <a:extLst>
                <a:ext uri="{FF2B5EF4-FFF2-40B4-BE49-F238E27FC236}">
                  <a16:creationId xmlns:a16="http://schemas.microsoft.com/office/drawing/2014/main" id="{36873295-D62F-43FC-AAA1-2E42E3D56646}"/>
                </a:ext>
              </a:extLst>
            </p:cNvPr>
            <p:cNvSpPr/>
            <p:nvPr/>
          </p:nvSpPr>
          <p:spPr>
            <a:xfrm>
              <a:off x="3602526" y="7812572"/>
              <a:ext cx="182880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Evaluation</a:t>
              </a:r>
            </a:p>
          </p:txBody>
        </p:sp>
        <p:cxnSp>
          <p:nvCxnSpPr>
            <p:cNvPr id="209" name="Straight Connector 208">
              <a:extLst>
                <a:ext uri="{FF2B5EF4-FFF2-40B4-BE49-F238E27FC236}">
                  <a16:creationId xmlns:a16="http://schemas.microsoft.com/office/drawing/2014/main" id="{29D72501-EAC7-451B-A70A-E733DB42DAEB}"/>
                </a:ext>
              </a:extLst>
            </p:cNvPr>
            <p:cNvCxnSpPr>
              <a:endCxn id="206" idx="3"/>
            </p:cNvCxnSpPr>
            <p:nvPr/>
          </p:nvCxnSpPr>
          <p:spPr>
            <a:xfrm flipH="1" flipV="1">
              <a:off x="5424104" y="7152098"/>
              <a:ext cx="344982" cy="43242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1C44FC82-982D-4373-AA1A-F0D5A07CF1B3}"/>
                </a:ext>
              </a:extLst>
            </p:cNvPr>
            <p:cNvCxnSpPr>
              <a:endCxn id="207" idx="3"/>
            </p:cNvCxnSpPr>
            <p:nvPr/>
          </p:nvCxnSpPr>
          <p:spPr>
            <a:xfrm flipH="1" flipV="1">
              <a:off x="5424104" y="7573775"/>
              <a:ext cx="344982"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133CBB51-58E4-4E59-8EB3-710722D48FC9}"/>
                </a:ext>
              </a:extLst>
            </p:cNvPr>
            <p:cNvCxnSpPr>
              <a:endCxn id="208" idx="3"/>
            </p:cNvCxnSpPr>
            <p:nvPr/>
          </p:nvCxnSpPr>
          <p:spPr>
            <a:xfrm flipH="1">
              <a:off x="5431326" y="7584518"/>
              <a:ext cx="337760" cy="410934"/>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id="{731816DD-29CB-4257-82C7-0FA8493E5025}"/>
                </a:ext>
              </a:extLst>
            </p:cNvPr>
            <p:cNvSpPr/>
            <p:nvPr/>
          </p:nvSpPr>
          <p:spPr>
            <a:xfrm>
              <a:off x="8409709" y="4309026"/>
              <a:ext cx="1463040" cy="14630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harter Roman" charset="0"/>
                  <a:ea typeface="Charter Roman" charset="0"/>
                  <a:cs typeface="Charter Roman" charset="0"/>
                </a:rPr>
                <a:t>Learning</a:t>
              </a:r>
            </a:p>
          </p:txBody>
        </p:sp>
        <p:cxnSp>
          <p:nvCxnSpPr>
            <p:cNvPr id="213" name="Straight Connector 212">
              <a:extLst>
                <a:ext uri="{FF2B5EF4-FFF2-40B4-BE49-F238E27FC236}">
                  <a16:creationId xmlns:a16="http://schemas.microsoft.com/office/drawing/2014/main" id="{11524950-820D-4613-8644-55BCE2592D6A}"/>
                </a:ext>
              </a:extLst>
            </p:cNvPr>
            <p:cNvCxnSpPr>
              <a:cxnSpLocks/>
            </p:cNvCxnSpPr>
            <p:nvPr/>
          </p:nvCxnSpPr>
          <p:spPr>
            <a:xfrm flipH="1">
              <a:off x="8621511" y="5515474"/>
              <a:ext cx="2456" cy="2235884"/>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7F368AB-C4D9-4632-8CDB-4EFC804957FF}"/>
                </a:ext>
              </a:extLst>
            </p:cNvPr>
            <p:cNvCxnSpPr>
              <a:cxnSpLocks/>
            </p:cNvCxnSpPr>
            <p:nvPr/>
          </p:nvCxnSpPr>
          <p:spPr>
            <a:xfrm flipH="1">
              <a:off x="7979355" y="7751358"/>
              <a:ext cx="649919"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0BAE0F8-A2CE-4D1E-ADE0-4EF9B71A9990}"/>
                </a:ext>
              </a:extLst>
            </p:cNvPr>
            <p:cNvCxnSpPr>
              <a:cxnSpLocks/>
            </p:cNvCxnSpPr>
            <p:nvPr/>
          </p:nvCxnSpPr>
          <p:spPr>
            <a:xfrm flipH="1">
              <a:off x="7979355" y="6400558"/>
              <a:ext cx="649918" cy="4451"/>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C1A8D60-CC81-4E8F-99EF-39B0D6D6CBFD}"/>
                </a:ext>
              </a:extLst>
            </p:cNvPr>
            <p:cNvCxnSpPr>
              <a:cxnSpLocks/>
            </p:cNvCxnSpPr>
            <p:nvPr/>
          </p:nvCxnSpPr>
          <p:spPr>
            <a:xfrm flipH="1" flipV="1">
              <a:off x="8621511" y="4153787"/>
              <a:ext cx="2455" cy="344796"/>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A0D49CC-5370-42CD-8CDF-5B4367B74427}"/>
                </a:ext>
              </a:extLst>
            </p:cNvPr>
            <p:cNvCxnSpPr>
              <a:cxnSpLocks/>
              <a:endCxn id="109" idx="3"/>
            </p:cNvCxnSpPr>
            <p:nvPr/>
          </p:nvCxnSpPr>
          <p:spPr>
            <a:xfrm flipH="1" flipV="1">
              <a:off x="7986912" y="4150430"/>
              <a:ext cx="642361" cy="1155"/>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8B0628E-B57E-44BD-B6C3-F9D0D2240B3C}"/>
                </a:ext>
              </a:extLst>
            </p:cNvPr>
            <p:cNvCxnSpPr>
              <a:cxnSpLocks/>
              <a:endCxn id="212" idx="5"/>
            </p:cNvCxnSpPr>
            <p:nvPr/>
          </p:nvCxnSpPr>
          <p:spPr>
            <a:xfrm flipV="1">
              <a:off x="9658492" y="5557809"/>
              <a:ext cx="0" cy="2255014"/>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DD72D966-418C-4148-BBFE-1C4FF88E310E}"/>
                </a:ext>
              </a:extLst>
            </p:cNvPr>
            <p:cNvCxnSpPr>
              <a:cxnSpLocks/>
            </p:cNvCxnSpPr>
            <p:nvPr/>
          </p:nvCxnSpPr>
          <p:spPr>
            <a:xfrm>
              <a:off x="9665357" y="7812823"/>
              <a:ext cx="82296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BD6BEC3B-2DD9-4EF4-AC91-8D1E656DB8CF}"/>
                </a:ext>
              </a:extLst>
            </p:cNvPr>
            <p:cNvCxnSpPr>
              <a:cxnSpLocks/>
            </p:cNvCxnSpPr>
            <p:nvPr/>
          </p:nvCxnSpPr>
          <p:spPr>
            <a:xfrm flipH="1" flipV="1">
              <a:off x="9658492" y="6434211"/>
              <a:ext cx="693998" cy="8145"/>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B9AE80A8-0EA2-4D3D-817A-A5B67A05FBD8}"/>
                </a:ext>
              </a:extLst>
            </p:cNvPr>
            <p:cNvCxnSpPr>
              <a:cxnSpLocks/>
            </p:cNvCxnSpPr>
            <p:nvPr/>
          </p:nvCxnSpPr>
          <p:spPr>
            <a:xfrm flipV="1">
              <a:off x="9613629" y="4129402"/>
              <a:ext cx="756196"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819661E-9F3E-4FD5-91A4-75B26F6489E4}"/>
                </a:ext>
              </a:extLst>
            </p:cNvPr>
            <p:cNvCxnSpPr>
              <a:cxnSpLocks/>
            </p:cNvCxnSpPr>
            <p:nvPr/>
          </p:nvCxnSpPr>
          <p:spPr>
            <a:xfrm flipV="1">
              <a:off x="9613629" y="4129402"/>
              <a:ext cx="0" cy="319699"/>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223" name="Rectangle 222">
              <a:extLst>
                <a:ext uri="{FF2B5EF4-FFF2-40B4-BE49-F238E27FC236}">
                  <a16:creationId xmlns:a16="http://schemas.microsoft.com/office/drawing/2014/main" id="{CF97AF74-B7F1-4D88-AB1E-D4AC95D5CDE7}"/>
                </a:ext>
              </a:extLst>
            </p:cNvPr>
            <p:cNvSpPr/>
            <p:nvPr/>
          </p:nvSpPr>
          <p:spPr>
            <a:xfrm>
              <a:off x="3437918" y="2933700"/>
              <a:ext cx="11412163" cy="5362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TextBox 223">
              <a:extLst>
                <a:ext uri="{FF2B5EF4-FFF2-40B4-BE49-F238E27FC236}">
                  <a16:creationId xmlns:a16="http://schemas.microsoft.com/office/drawing/2014/main" id="{4832A36D-AAA7-4D24-8FF2-8A6D3CAF492B}"/>
                </a:ext>
              </a:extLst>
            </p:cNvPr>
            <p:cNvSpPr txBox="1"/>
            <p:nvPr/>
          </p:nvSpPr>
          <p:spPr>
            <a:xfrm>
              <a:off x="4701024" y="3058475"/>
              <a:ext cx="2120870" cy="31507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Inputs &amp; Infrastructure</a:t>
              </a:r>
            </a:p>
          </p:txBody>
        </p:sp>
        <p:sp>
          <p:nvSpPr>
            <p:cNvPr id="225" name="TextBox 224">
              <a:extLst>
                <a:ext uri="{FF2B5EF4-FFF2-40B4-BE49-F238E27FC236}">
                  <a16:creationId xmlns:a16="http://schemas.microsoft.com/office/drawing/2014/main" id="{3A356030-82E8-4EDD-9C81-46C01C152F99}"/>
                </a:ext>
              </a:extLst>
            </p:cNvPr>
            <p:cNvSpPr txBox="1"/>
            <p:nvPr/>
          </p:nvSpPr>
          <p:spPr>
            <a:xfrm>
              <a:off x="12025302" y="2995798"/>
              <a:ext cx="873930" cy="315072"/>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Learners</a:t>
              </a: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TextBox 225">
              <a:extLst>
                <a:ext uri="{FF2B5EF4-FFF2-40B4-BE49-F238E27FC236}">
                  <a16:creationId xmlns:a16="http://schemas.microsoft.com/office/drawing/2014/main" id="{40B815C9-1A74-424A-B568-757C81B68A0C}"/>
                </a:ext>
              </a:extLst>
            </p:cNvPr>
            <p:cNvSpPr txBox="1"/>
            <p:nvPr/>
          </p:nvSpPr>
          <p:spPr>
            <a:xfrm>
              <a:off x="4853021" y="5192458"/>
              <a:ext cx="1918131" cy="31507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School Management</a:t>
              </a:r>
            </a:p>
          </p:txBody>
        </p:sp>
        <p:sp>
          <p:nvSpPr>
            <p:cNvPr id="227" name="TextBox 226">
              <a:extLst>
                <a:ext uri="{FF2B5EF4-FFF2-40B4-BE49-F238E27FC236}">
                  <a16:creationId xmlns:a16="http://schemas.microsoft.com/office/drawing/2014/main" id="{1D48BC1D-D1AD-4B28-A7A5-ED34296AB890}"/>
                </a:ext>
              </a:extLst>
            </p:cNvPr>
            <p:cNvSpPr txBox="1"/>
            <p:nvPr/>
          </p:nvSpPr>
          <p:spPr>
            <a:xfrm>
              <a:off x="12063770" y="5355899"/>
              <a:ext cx="885701" cy="31507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Teaching</a:t>
              </a: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8" name="Rectangle 227">
              <a:extLst>
                <a:ext uri="{FF2B5EF4-FFF2-40B4-BE49-F238E27FC236}">
                  <a16:creationId xmlns:a16="http://schemas.microsoft.com/office/drawing/2014/main" id="{024FEE39-5795-443D-9855-6712123F2A3F}"/>
                </a:ext>
              </a:extLst>
            </p:cNvPr>
            <p:cNvSpPr/>
            <p:nvPr/>
          </p:nvSpPr>
          <p:spPr>
            <a:xfrm>
              <a:off x="3437918" y="2374154"/>
              <a:ext cx="11412163" cy="664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 name="Rounded Rectangle 84">
              <a:extLst>
                <a:ext uri="{FF2B5EF4-FFF2-40B4-BE49-F238E27FC236}">
                  <a16:creationId xmlns:a16="http://schemas.microsoft.com/office/drawing/2014/main" id="{E9F84563-9661-42BF-9202-7B7293D3F4CB}"/>
                </a:ext>
              </a:extLst>
            </p:cNvPr>
            <p:cNvSpPr/>
            <p:nvPr/>
          </p:nvSpPr>
          <p:spPr>
            <a:xfrm>
              <a:off x="3501175" y="2469079"/>
              <a:ext cx="219456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Financing</a:t>
              </a:r>
            </a:p>
          </p:txBody>
        </p:sp>
        <p:sp>
          <p:nvSpPr>
            <p:cNvPr id="230" name="Rounded Rectangle 85">
              <a:extLst>
                <a:ext uri="{FF2B5EF4-FFF2-40B4-BE49-F238E27FC236}">
                  <a16:creationId xmlns:a16="http://schemas.microsoft.com/office/drawing/2014/main" id="{FEDB9861-09B8-41DD-B965-F31414B47B0D}"/>
                </a:ext>
              </a:extLst>
            </p:cNvPr>
            <p:cNvSpPr/>
            <p:nvPr/>
          </p:nvSpPr>
          <p:spPr>
            <a:xfrm>
              <a:off x="5761459" y="2469079"/>
              <a:ext cx="219456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prstClr val="black"/>
                  </a:solidFill>
                  <a:latin typeface="Calibri" panose="020F0502020204030204"/>
                </a:rPr>
                <a:t>Characteristics</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of Bureaucracy</a:t>
              </a:r>
            </a:p>
          </p:txBody>
        </p:sp>
        <p:sp>
          <p:nvSpPr>
            <p:cNvPr id="231" name="Rounded Rectangle 97">
              <a:extLst>
                <a:ext uri="{FF2B5EF4-FFF2-40B4-BE49-F238E27FC236}">
                  <a16:creationId xmlns:a16="http://schemas.microsoft.com/office/drawing/2014/main" id="{10E52E09-08E1-43ED-AFD8-2756BEE1ABA4}"/>
                </a:ext>
              </a:extLst>
            </p:cNvPr>
            <p:cNvSpPr/>
            <p:nvPr/>
          </p:nvSpPr>
          <p:spPr>
            <a:xfrm>
              <a:off x="12542609" y="2469079"/>
              <a:ext cx="219456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National Learning Goals</a:t>
              </a:r>
            </a:p>
          </p:txBody>
        </p:sp>
        <p:sp>
          <p:nvSpPr>
            <p:cNvPr id="232" name="Rounded Rectangle 99">
              <a:extLst>
                <a:ext uri="{FF2B5EF4-FFF2-40B4-BE49-F238E27FC236}">
                  <a16:creationId xmlns:a16="http://schemas.microsoft.com/office/drawing/2014/main" id="{4880236C-F14C-4775-B55C-462825B9D96F}"/>
                </a:ext>
              </a:extLst>
            </p:cNvPr>
            <p:cNvSpPr/>
            <p:nvPr/>
          </p:nvSpPr>
          <p:spPr>
            <a:xfrm>
              <a:off x="10283951" y="2476009"/>
              <a:ext cx="219456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Mandates &amp; Accountability</a:t>
              </a:r>
            </a:p>
          </p:txBody>
        </p:sp>
        <p:sp>
          <p:nvSpPr>
            <p:cNvPr id="233" name="Rounded Rectangle 100">
              <a:extLst>
                <a:ext uri="{FF2B5EF4-FFF2-40B4-BE49-F238E27FC236}">
                  <a16:creationId xmlns:a16="http://schemas.microsoft.com/office/drawing/2014/main" id="{6B954E29-557B-412F-99A3-DC5AFC9BF617}"/>
                </a:ext>
              </a:extLst>
            </p:cNvPr>
            <p:cNvSpPr/>
            <p:nvPr/>
          </p:nvSpPr>
          <p:spPr>
            <a:xfrm>
              <a:off x="8022705" y="2469079"/>
              <a:ext cx="2194560" cy="365760"/>
            </a:xfrm>
            <a:prstGeom prst="roundRect">
              <a:avLst/>
            </a:prstGeom>
            <a:solidFill>
              <a:srgbClr val="FCD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Impartial Decision-Making</a:t>
              </a:r>
            </a:p>
          </p:txBody>
        </p:sp>
        <p:sp>
          <p:nvSpPr>
            <p:cNvPr id="234" name="Rounded Rectangle 124">
              <a:extLst>
                <a:ext uri="{FF2B5EF4-FFF2-40B4-BE49-F238E27FC236}">
                  <a16:creationId xmlns:a16="http://schemas.microsoft.com/office/drawing/2014/main" id="{D11FC009-9817-4549-94F9-3F110044D373}"/>
                </a:ext>
              </a:extLst>
            </p:cNvPr>
            <p:cNvSpPr/>
            <p:nvPr/>
          </p:nvSpPr>
          <p:spPr>
            <a:xfrm>
              <a:off x="3595304" y="6550118"/>
              <a:ext cx="182880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Attraction</a:t>
              </a:r>
            </a:p>
          </p:txBody>
        </p:sp>
        <p:cxnSp>
          <p:nvCxnSpPr>
            <p:cNvPr id="235" name="Straight Connector 234">
              <a:extLst>
                <a:ext uri="{FF2B5EF4-FFF2-40B4-BE49-F238E27FC236}">
                  <a16:creationId xmlns:a16="http://schemas.microsoft.com/office/drawing/2014/main" id="{1A2899FC-F603-4843-BB99-00794D822189}"/>
                </a:ext>
              </a:extLst>
            </p:cNvPr>
            <p:cNvCxnSpPr>
              <a:cxnSpLocks/>
              <a:stCxn id="193" idx="1"/>
            </p:cNvCxnSpPr>
            <p:nvPr/>
          </p:nvCxnSpPr>
          <p:spPr>
            <a:xfrm flipH="1" flipV="1">
              <a:off x="5424104" y="6711814"/>
              <a:ext cx="352340" cy="874358"/>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236" name="Rounded Rectangle 93">
              <a:extLst>
                <a:ext uri="{FF2B5EF4-FFF2-40B4-BE49-F238E27FC236}">
                  <a16:creationId xmlns:a16="http://schemas.microsoft.com/office/drawing/2014/main" id="{4CB54B38-60AD-4FB1-BB33-A52538968B8B}"/>
                </a:ext>
              </a:extLst>
            </p:cNvPr>
            <p:cNvSpPr/>
            <p:nvPr/>
          </p:nvSpPr>
          <p:spPr>
            <a:xfrm>
              <a:off x="12749976" y="4964417"/>
              <a:ext cx="1828800" cy="365760"/>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Caregiver Financial Capacity</a:t>
              </a:r>
            </a:p>
          </p:txBody>
        </p:sp>
        <p:cxnSp>
          <p:nvCxnSpPr>
            <p:cNvPr id="237" name="Straight Connector 236">
              <a:extLst>
                <a:ext uri="{FF2B5EF4-FFF2-40B4-BE49-F238E27FC236}">
                  <a16:creationId xmlns:a16="http://schemas.microsoft.com/office/drawing/2014/main" id="{A75D0B1F-EBA8-453D-87A3-9127FCA97C19}"/>
                </a:ext>
              </a:extLst>
            </p:cNvPr>
            <p:cNvCxnSpPr>
              <a:cxnSpLocks/>
              <a:endCxn id="236" idx="1"/>
            </p:cNvCxnSpPr>
            <p:nvPr/>
          </p:nvCxnSpPr>
          <p:spPr>
            <a:xfrm>
              <a:off x="12554830" y="4177051"/>
              <a:ext cx="195146" cy="970246"/>
            </a:xfrm>
            <a:prstGeom prst="line">
              <a:avLst/>
            </a:prstGeom>
            <a:ln>
              <a:noFill/>
            </a:ln>
          </p:spPr>
          <p:style>
            <a:lnRef idx="1">
              <a:schemeClr val="accent1"/>
            </a:lnRef>
            <a:fillRef idx="0">
              <a:schemeClr val="accent1"/>
            </a:fillRef>
            <a:effectRef idx="0">
              <a:schemeClr val="accent1"/>
            </a:effectRef>
            <a:fontRef idx="minor">
              <a:schemeClr val="tx1"/>
            </a:fontRef>
          </p:style>
        </p:cxnSp>
      </p:grpSp>
      <p:sp>
        <p:nvSpPr>
          <p:cNvPr id="238" name="Rounded Rectangle 6">
            <a:extLst>
              <a:ext uri="{FF2B5EF4-FFF2-40B4-BE49-F238E27FC236}">
                <a16:creationId xmlns:a16="http://schemas.microsoft.com/office/drawing/2014/main" id="{27E6E4E8-7C76-4A43-9D00-6D9E7E434F3F}"/>
              </a:ext>
            </a:extLst>
          </p:cNvPr>
          <p:cNvSpPr/>
          <p:nvPr/>
        </p:nvSpPr>
        <p:spPr>
          <a:xfrm>
            <a:off x="10938460" y="3072442"/>
            <a:ext cx="2947653" cy="535937"/>
          </a:xfrm>
          <a:prstGeom prst="roundRect">
            <a:avLst/>
          </a:prstGeom>
          <a:solidFill>
            <a:srgbClr val="85C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Student Attendance</a:t>
            </a:r>
          </a:p>
        </p:txBody>
      </p:sp>
      <p:pic>
        <p:nvPicPr>
          <p:cNvPr id="239" name="Picture 238">
            <a:extLst>
              <a:ext uri="{FF2B5EF4-FFF2-40B4-BE49-F238E27FC236}">
                <a16:creationId xmlns:a16="http://schemas.microsoft.com/office/drawing/2014/main" id="{6462CEAF-B26D-47FC-91E7-47CD1D74BBD5}"/>
              </a:ext>
            </a:extLst>
          </p:cNvPr>
          <p:cNvPicPr>
            <a:picLocks noChangeAspect="1"/>
          </p:cNvPicPr>
          <p:nvPr/>
        </p:nvPicPr>
        <p:blipFill>
          <a:blip r:embed="rId4"/>
          <a:stretch>
            <a:fillRect/>
          </a:stretch>
        </p:blipFill>
        <p:spPr>
          <a:xfrm>
            <a:off x="8539422" y="6612433"/>
            <a:ext cx="1077758" cy="655321"/>
          </a:xfrm>
          <a:prstGeom prst="rect">
            <a:avLst/>
          </a:prstGeom>
        </p:spPr>
      </p:pic>
    </p:spTree>
    <p:extLst>
      <p:ext uri="{BB962C8B-B14F-4D97-AF65-F5344CB8AC3E}">
        <p14:creationId xmlns:p14="http://schemas.microsoft.com/office/powerpoint/2010/main" val="2694303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3">
            <a:extLst>
              <a:ext uri="{FF2B5EF4-FFF2-40B4-BE49-F238E27FC236}">
                <a16:creationId xmlns:a16="http://schemas.microsoft.com/office/drawing/2014/main" id="{410F6A87-4F9B-4E07-9361-629782AF30D1}"/>
              </a:ext>
            </a:extLst>
          </p:cNvPr>
          <p:cNvSpPr txBox="1">
            <a:spLocks noGrp="1"/>
          </p:cNvSpPr>
          <p:nvPr>
            <p:ph type="title"/>
          </p:nvPr>
        </p:nvSpPr>
        <p:spPr>
          <a:xfrm>
            <a:off x="660780" y="4075"/>
            <a:ext cx="16938434" cy="1349024"/>
          </a:xfrm>
          <a:prstGeom prst="rect">
            <a:avLst/>
          </a:prstGeom>
        </p:spPr>
        <p:txBody>
          <a:bodyPr vert="horz" wrap="square" lIns="0" tIns="3175" rIns="0" bIns="0" rtlCol="0">
            <a:spAutoFit/>
          </a:bodyPr>
          <a:lstStyle/>
          <a:p>
            <a:pPr marL="12700" marR="5080" algn="ctr">
              <a:lnSpc>
                <a:spcPct val="101200"/>
              </a:lnSpc>
              <a:spcBef>
                <a:spcPts val="25"/>
              </a:spcBef>
            </a:pPr>
            <a:r>
              <a:rPr lang="en-US" sz="4400" b="1" spc="185">
                <a:solidFill>
                  <a:srgbClr val="122D7D"/>
                </a:solidFill>
                <a:latin typeface="Charter Roman"/>
                <a:cs typeface="Tahoma"/>
              </a:rPr>
              <a:t>Allowing for a deeper understanding of the relationships between school-level factors and learning</a:t>
            </a:r>
          </a:p>
        </p:txBody>
      </p:sp>
      <p:pic>
        <p:nvPicPr>
          <p:cNvPr id="15" name="Picture 14">
            <a:extLst>
              <a:ext uri="{FF2B5EF4-FFF2-40B4-BE49-F238E27FC236}">
                <a16:creationId xmlns:a16="http://schemas.microsoft.com/office/drawing/2014/main" id="{24EC348F-0D76-4457-BEE8-A65C710E1B0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005" y="9225703"/>
            <a:ext cx="18316004" cy="1048148"/>
          </a:xfrm>
          <a:prstGeom prst="rect">
            <a:avLst/>
          </a:prstGeom>
          <a:noFill/>
        </p:spPr>
      </p:pic>
      <p:sp>
        <p:nvSpPr>
          <p:cNvPr id="5" name="Rectangle 4">
            <a:extLst>
              <a:ext uri="{FF2B5EF4-FFF2-40B4-BE49-F238E27FC236}">
                <a16:creationId xmlns:a16="http://schemas.microsoft.com/office/drawing/2014/main" id="{65EA3322-552A-41F8-AEB5-AF941836D196}"/>
              </a:ext>
            </a:extLst>
          </p:cNvPr>
          <p:cNvSpPr/>
          <p:nvPr/>
        </p:nvSpPr>
        <p:spPr>
          <a:xfrm>
            <a:off x="702336" y="2290953"/>
            <a:ext cx="7407988" cy="4719447"/>
          </a:xfrm>
          <a:prstGeom prst="rect">
            <a:avLst/>
          </a:prstGeom>
          <a:solidFill>
            <a:schemeClr val="bg1">
              <a:lumMod val="9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5DBDA55-680B-4A73-814E-5296C643DB02}"/>
              </a:ext>
            </a:extLst>
          </p:cNvPr>
          <p:cNvSpPr txBox="1"/>
          <p:nvPr/>
        </p:nvSpPr>
        <p:spPr>
          <a:xfrm>
            <a:off x="702337" y="2250785"/>
            <a:ext cx="7407988" cy="1477328"/>
          </a:xfrm>
          <a:prstGeom prst="rect">
            <a:avLst/>
          </a:prstGeom>
          <a:noFill/>
        </p:spPr>
        <p:txBody>
          <a:bodyPr wrap="square" rtlCol="0">
            <a:spAutoFit/>
          </a:bodyPr>
          <a:lstStyle/>
          <a:p>
            <a:pPr algn="ctr"/>
            <a:r>
              <a:rPr lang="en-US" sz="2400" b="1">
                <a:solidFill>
                  <a:srgbClr val="002060"/>
                </a:solidFill>
                <a:latin typeface="Charter Roman"/>
              </a:rPr>
              <a:t>Example 1</a:t>
            </a:r>
          </a:p>
          <a:p>
            <a:pPr algn="ctr"/>
            <a:r>
              <a:rPr lang="en-US" sz="2400">
                <a:solidFill>
                  <a:srgbClr val="002060"/>
                </a:solidFill>
                <a:latin typeface="Charter Roman"/>
              </a:rPr>
              <a:t>Aggregate of the school management indicators is strongly related with…</a:t>
            </a:r>
          </a:p>
          <a:p>
            <a:pPr marL="285750" indent="-285750">
              <a:buFontTx/>
              <a:buChar char="-"/>
            </a:pPr>
            <a:endParaRPr lang="en-US"/>
          </a:p>
        </p:txBody>
      </p:sp>
      <p:pic>
        <p:nvPicPr>
          <p:cNvPr id="9" name="Picture 8">
            <a:extLst>
              <a:ext uri="{FF2B5EF4-FFF2-40B4-BE49-F238E27FC236}">
                <a16:creationId xmlns:a16="http://schemas.microsoft.com/office/drawing/2014/main" id="{37B72AC2-8EFE-42FC-B973-BB81D0F3D897}"/>
              </a:ext>
            </a:extLst>
          </p:cNvPr>
          <p:cNvPicPr>
            <a:picLocks noChangeAspect="1"/>
          </p:cNvPicPr>
          <p:nvPr/>
        </p:nvPicPr>
        <p:blipFill rotWithShape="1">
          <a:blip r:embed="rId4"/>
          <a:srcRect l="6131" t="3240" r="3115" b="21028"/>
          <a:stretch/>
        </p:blipFill>
        <p:spPr>
          <a:xfrm>
            <a:off x="976285" y="3873315"/>
            <a:ext cx="3184205" cy="1946005"/>
          </a:xfrm>
          <a:prstGeom prst="rect">
            <a:avLst/>
          </a:prstGeom>
        </p:spPr>
      </p:pic>
      <p:pic>
        <p:nvPicPr>
          <p:cNvPr id="10" name="Picture 9">
            <a:extLst>
              <a:ext uri="{FF2B5EF4-FFF2-40B4-BE49-F238E27FC236}">
                <a16:creationId xmlns:a16="http://schemas.microsoft.com/office/drawing/2014/main" id="{24F22B31-C651-43FC-B71A-7482A8D90408}"/>
              </a:ext>
            </a:extLst>
          </p:cNvPr>
          <p:cNvPicPr>
            <a:picLocks noChangeAspect="1"/>
          </p:cNvPicPr>
          <p:nvPr/>
        </p:nvPicPr>
        <p:blipFill rotWithShape="1">
          <a:blip r:embed="rId5"/>
          <a:srcRect l="6177" t="3240" r="1992" b="21028"/>
          <a:stretch/>
        </p:blipFill>
        <p:spPr>
          <a:xfrm>
            <a:off x="4696004" y="3873315"/>
            <a:ext cx="3184937" cy="1923625"/>
          </a:xfrm>
          <a:prstGeom prst="rect">
            <a:avLst/>
          </a:prstGeom>
        </p:spPr>
      </p:pic>
      <p:sp>
        <p:nvSpPr>
          <p:cNvPr id="3" name="TextBox 2">
            <a:extLst>
              <a:ext uri="{FF2B5EF4-FFF2-40B4-BE49-F238E27FC236}">
                <a16:creationId xmlns:a16="http://schemas.microsoft.com/office/drawing/2014/main" id="{02768663-47A2-4109-9A86-E627B1A21611}"/>
              </a:ext>
            </a:extLst>
          </p:cNvPr>
          <p:cNvSpPr txBox="1"/>
          <p:nvPr/>
        </p:nvSpPr>
        <p:spPr>
          <a:xfrm>
            <a:off x="1128407" y="3465640"/>
            <a:ext cx="2799352" cy="369332"/>
          </a:xfrm>
          <a:prstGeom prst="rect">
            <a:avLst/>
          </a:prstGeom>
          <a:noFill/>
        </p:spPr>
        <p:txBody>
          <a:bodyPr wrap="square" rtlCol="0">
            <a:spAutoFit/>
          </a:bodyPr>
          <a:lstStyle/>
          <a:p>
            <a:pPr algn="ctr"/>
            <a:r>
              <a:rPr lang="en-US">
                <a:solidFill>
                  <a:srgbClr val="002060"/>
                </a:solidFill>
              </a:rPr>
              <a:t>Better learning outcomes</a:t>
            </a:r>
          </a:p>
        </p:txBody>
      </p:sp>
      <p:sp>
        <p:nvSpPr>
          <p:cNvPr id="13" name="TextBox 12">
            <a:extLst>
              <a:ext uri="{FF2B5EF4-FFF2-40B4-BE49-F238E27FC236}">
                <a16:creationId xmlns:a16="http://schemas.microsoft.com/office/drawing/2014/main" id="{7AD45A9F-09BD-4CDD-A814-83AB0FBC884A}"/>
              </a:ext>
            </a:extLst>
          </p:cNvPr>
          <p:cNvSpPr txBox="1"/>
          <p:nvPr/>
        </p:nvSpPr>
        <p:spPr>
          <a:xfrm>
            <a:off x="4970319" y="3479680"/>
            <a:ext cx="2799352" cy="369332"/>
          </a:xfrm>
          <a:prstGeom prst="rect">
            <a:avLst/>
          </a:prstGeom>
          <a:noFill/>
        </p:spPr>
        <p:txBody>
          <a:bodyPr wrap="square" rtlCol="0">
            <a:spAutoFit/>
          </a:bodyPr>
          <a:lstStyle/>
          <a:p>
            <a:pPr algn="ctr"/>
            <a:r>
              <a:rPr lang="en-US">
                <a:solidFill>
                  <a:srgbClr val="002060"/>
                </a:solidFill>
              </a:rPr>
              <a:t>Better infrastructure</a:t>
            </a:r>
          </a:p>
        </p:txBody>
      </p:sp>
      <p:pic>
        <p:nvPicPr>
          <p:cNvPr id="16" name="Picture 15">
            <a:extLst>
              <a:ext uri="{FF2B5EF4-FFF2-40B4-BE49-F238E27FC236}">
                <a16:creationId xmlns:a16="http://schemas.microsoft.com/office/drawing/2014/main" id="{C421FF3B-18FF-4F7E-8E8A-32F7F285AF68}"/>
              </a:ext>
            </a:extLst>
          </p:cNvPr>
          <p:cNvPicPr>
            <a:picLocks noChangeAspect="1"/>
          </p:cNvPicPr>
          <p:nvPr/>
        </p:nvPicPr>
        <p:blipFill rotWithShape="1">
          <a:blip r:embed="rId6"/>
          <a:srcRect l="28135" t="81791" r="20605" b="3867"/>
          <a:stretch/>
        </p:blipFill>
        <p:spPr>
          <a:xfrm>
            <a:off x="2528083" y="6238718"/>
            <a:ext cx="3264816" cy="668946"/>
          </a:xfrm>
          <a:prstGeom prst="rect">
            <a:avLst/>
          </a:prstGeom>
        </p:spPr>
      </p:pic>
      <p:sp>
        <p:nvSpPr>
          <p:cNvPr id="4" name="TextBox 3">
            <a:extLst>
              <a:ext uri="{FF2B5EF4-FFF2-40B4-BE49-F238E27FC236}">
                <a16:creationId xmlns:a16="http://schemas.microsoft.com/office/drawing/2014/main" id="{40AB38AC-0116-4D50-8419-162F72F82D97}"/>
              </a:ext>
            </a:extLst>
          </p:cNvPr>
          <p:cNvSpPr txBox="1"/>
          <p:nvPr/>
        </p:nvSpPr>
        <p:spPr>
          <a:xfrm>
            <a:off x="3369564" y="6309071"/>
            <a:ext cx="790927" cy="276999"/>
          </a:xfrm>
          <a:prstGeom prst="rect">
            <a:avLst/>
          </a:prstGeom>
          <a:solidFill>
            <a:schemeClr val="bg1"/>
          </a:solidFill>
        </p:spPr>
        <p:txBody>
          <a:bodyPr wrap="square" rtlCol="0">
            <a:spAutoFit/>
          </a:bodyPr>
          <a:lstStyle/>
          <a:p>
            <a:r>
              <a:rPr lang="en-US" sz="1200" b="1"/>
              <a:t>Lowest</a:t>
            </a:r>
          </a:p>
        </p:txBody>
      </p:sp>
      <p:sp>
        <p:nvSpPr>
          <p:cNvPr id="17" name="TextBox 16">
            <a:extLst>
              <a:ext uri="{FF2B5EF4-FFF2-40B4-BE49-F238E27FC236}">
                <a16:creationId xmlns:a16="http://schemas.microsoft.com/office/drawing/2014/main" id="{359B4715-1252-454D-B598-B7E38169F6E7}"/>
              </a:ext>
            </a:extLst>
          </p:cNvPr>
          <p:cNvSpPr txBox="1"/>
          <p:nvPr/>
        </p:nvSpPr>
        <p:spPr>
          <a:xfrm>
            <a:off x="3369563" y="6500352"/>
            <a:ext cx="790927" cy="276999"/>
          </a:xfrm>
          <a:prstGeom prst="rect">
            <a:avLst/>
          </a:prstGeom>
          <a:solidFill>
            <a:schemeClr val="bg1"/>
          </a:solidFill>
        </p:spPr>
        <p:txBody>
          <a:bodyPr wrap="square" rtlCol="0">
            <a:spAutoFit/>
          </a:bodyPr>
          <a:lstStyle/>
          <a:p>
            <a:r>
              <a:rPr lang="en-US" sz="1200" b="1"/>
              <a:t>Second</a:t>
            </a:r>
          </a:p>
        </p:txBody>
      </p:sp>
      <p:sp>
        <p:nvSpPr>
          <p:cNvPr id="18" name="TextBox 17">
            <a:extLst>
              <a:ext uri="{FF2B5EF4-FFF2-40B4-BE49-F238E27FC236}">
                <a16:creationId xmlns:a16="http://schemas.microsoft.com/office/drawing/2014/main" id="{E7107CDE-322B-476C-B0E4-43F7D709A9B2}"/>
              </a:ext>
            </a:extLst>
          </p:cNvPr>
          <p:cNvSpPr txBox="1"/>
          <p:nvPr/>
        </p:nvSpPr>
        <p:spPr>
          <a:xfrm>
            <a:off x="4857618" y="6315734"/>
            <a:ext cx="640080" cy="276999"/>
          </a:xfrm>
          <a:prstGeom prst="rect">
            <a:avLst/>
          </a:prstGeom>
          <a:solidFill>
            <a:schemeClr val="bg1"/>
          </a:solidFill>
        </p:spPr>
        <p:txBody>
          <a:bodyPr wrap="square" rtlCol="0">
            <a:spAutoFit/>
          </a:bodyPr>
          <a:lstStyle/>
          <a:p>
            <a:r>
              <a:rPr lang="en-US" sz="1200" b="1"/>
              <a:t>Third</a:t>
            </a:r>
          </a:p>
        </p:txBody>
      </p:sp>
      <p:sp>
        <p:nvSpPr>
          <p:cNvPr id="19" name="TextBox 18">
            <a:extLst>
              <a:ext uri="{FF2B5EF4-FFF2-40B4-BE49-F238E27FC236}">
                <a16:creationId xmlns:a16="http://schemas.microsoft.com/office/drawing/2014/main" id="{93448815-6D00-4993-84F7-B15C5F398D00}"/>
              </a:ext>
            </a:extLst>
          </p:cNvPr>
          <p:cNvSpPr txBox="1"/>
          <p:nvPr/>
        </p:nvSpPr>
        <p:spPr>
          <a:xfrm>
            <a:off x="4854022" y="6503093"/>
            <a:ext cx="731520" cy="276999"/>
          </a:xfrm>
          <a:prstGeom prst="rect">
            <a:avLst/>
          </a:prstGeom>
          <a:solidFill>
            <a:schemeClr val="bg1"/>
          </a:solidFill>
        </p:spPr>
        <p:txBody>
          <a:bodyPr wrap="square" rtlCol="0">
            <a:spAutoFit/>
          </a:bodyPr>
          <a:lstStyle/>
          <a:p>
            <a:r>
              <a:rPr lang="en-US" sz="1200" b="1"/>
              <a:t>Highest</a:t>
            </a:r>
          </a:p>
        </p:txBody>
      </p:sp>
      <p:sp>
        <p:nvSpPr>
          <p:cNvPr id="12" name="TextBox 11">
            <a:extLst>
              <a:ext uri="{FF2B5EF4-FFF2-40B4-BE49-F238E27FC236}">
                <a16:creationId xmlns:a16="http://schemas.microsoft.com/office/drawing/2014/main" id="{2F5F3D69-B2E1-4CDC-8CBE-00B40BEAFDE7}"/>
              </a:ext>
            </a:extLst>
          </p:cNvPr>
          <p:cNvSpPr txBox="1"/>
          <p:nvPr/>
        </p:nvSpPr>
        <p:spPr>
          <a:xfrm>
            <a:off x="2182309" y="5981890"/>
            <a:ext cx="4187686" cy="276999"/>
          </a:xfrm>
          <a:prstGeom prst="rect">
            <a:avLst/>
          </a:prstGeom>
          <a:noFill/>
        </p:spPr>
        <p:txBody>
          <a:bodyPr wrap="square" rtlCol="0">
            <a:spAutoFit/>
          </a:bodyPr>
          <a:lstStyle/>
          <a:p>
            <a:r>
              <a:rPr lang="en-US" sz="1200" b="1">
                <a:latin typeface="Charter Roman"/>
              </a:rPr>
              <a:t>Aggregate School Management Quality Index, by Quartile</a:t>
            </a:r>
          </a:p>
        </p:txBody>
      </p:sp>
      <p:sp>
        <p:nvSpPr>
          <p:cNvPr id="20" name="Rectangle 19">
            <a:extLst>
              <a:ext uri="{FF2B5EF4-FFF2-40B4-BE49-F238E27FC236}">
                <a16:creationId xmlns:a16="http://schemas.microsoft.com/office/drawing/2014/main" id="{8D59A945-9466-4E5A-8C58-D97377EF1176}"/>
              </a:ext>
            </a:extLst>
          </p:cNvPr>
          <p:cNvSpPr/>
          <p:nvPr/>
        </p:nvSpPr>
        <p:spPr>
          <a:xfrm>
            <a:off x="9765681" y="2225679"/>
            <a:ext cx="7407988" cy="4784721"/>
          </a:xfrm>
          <a:prstGeom prst="rect">
            <a:avLst/>
          </a:prstGeom>
          <a:solidFill>
            <a:schemeClr val="bg1">
              <a:lumMod val="9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E7311C6-E99B-4F97-BBC1-A7A72608AC57}"/>
              </a:ext>
            </a:extLst>
          </p:cNvPr>
          <p:cNvSpPr txBox="1"/>
          <p:nvPr/>
        </p:nvSpPr>
        <p:spPr>
          <a:xfrm>
            <a:off x="9765682" y="2185511"/>
            <a:ext cx="7407988" cy="1477328"/>
          </a:xfrm>
          <a:prstGeom prst="rect">
            <a:avLst/>
          </a:prstGeom>
          <a:noFill/>
        </p:spPr>
        <p:txBody>
          <a:bodyPr wrap="square" rtlCol="0">
            <a:spAutoFit/>
          </a:bodyPr>
          <a:lstStyle/>
          <a:p>
            <a:pPr algn="ctr"/>
            <a:r>
              <a:rPr lang="en-US" sz="2400" b="1">
                <a:solidFill>
                  <a:srgbClr val="002060"/>
                </a:solidFill>
                <a:latin typeface="Charter Roman"/>
              </a:rPr>
              <a:t>Example 2</a:t>
            </a:r>
          </a:p>
          <a:p>
            <a:pPr algn="ctr"/>
            <a:r>
              <a:rPr lang="en-US" sz="2400">
                <a:solidFill>
                  <a:srgbClr val="002060"/>
                </a:solidFill>
                <a:latin typeface="Charter Roman"/>
              </a:rPr>
              <a:t>Aggregate of the school management indicators is strongly related with…</a:t>
            </a:r>
          </a:p>
          <a:p>
            <a:pPr marL="285750" indent="-285750">
              <a:buFontTx/>
              <a:buChar char="-"/>
            </a:pPr>
            <a:endParaRPr lang="en-US"/>
          </a:p>
        </p:txBody>
      </p:sp>
      <p:pic>
        <p:nvPicPr>
          <p:cNvPr id="33" name="Picture 32">
            <a:extLst>
              <a:ext uri="{FF2B5EF4-FFF2-40B4-BE49-F238E27FC236}">
                <a16:creationId xmlns:a16="http://schemas.microsoft.com/office/drawing/2014/main" id="{A9B04D25-3DB1-42AC-9EF2-1F3C9570D38B}"/>
              </a:ext>
            </a:extLst>
          </p:cNvPr>
          <p:cNvPicPr>
            <a:picLocks noChangeAspect="1"/>
          </p:cNvPicPr>
          <p:nvPr/>
        </p:nvPicPr>
        <p:blipFill rotWithShape="1">
          <a:blip r:embed="rId7"/>
          <a:srcRect t="9782" b="2145"/>
          <a:stretch/>
        </p:blipFill>
        <p:spPr>
          <a:xfrm>
            <a:off x="11327442" y="3568402"/>
            <a:ext cx="4737885" cy="3233557"/>
          </a:xfrm>
          <a:prstGeom prst="rect">
            <a:avLst/>
          </a:prstGeom>
        </p:spPr>
      </p:pic>
    </p:spTree>
    <p:extLst>
      <p:ext uri="{BB962C8B-B14F-4D97-AF65-F5344CB8AC3E}">
        <p14:creationId xmlns:p14="http://schemas.microsoft.com/office/powerpoint/2010/main" val="214712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3">
            <a:extLst>
              <a:ext uri="{FF2B5EF4-FFF2-40B4-BE49-F238E27FC236}">
                <a16:creationId xmlns:a16="http://schemas.microsoft.com/office/drawing/2014/main" id="{410F6A87-4F9B-4E07-9361-629782AF30D1}"/>
              </a:ext>
            </a:extLst>
          </p:cNvPr>
          <p:cNvSpPr txBox="1">
            <a:spLocks noGrp="1"/>
          </p:cNvSpPr>
          <p:nvPr>
            <p:ph type="title"/>
          </p:nvPr>
        </p:nvSpPr>
        <p:spPr>
          <a:xfrm>
            <a:off x="674783" y="317007"/>
            <a:ext cx="16938434" cy="665118"/>
          </a:xfrm>
          <a:prstGeom prst="rect">
            <a:avLst/>
          </a:prstGeom>
        </p:spPr>
        <p:txBody>
          <a:bodyPr vert="horz" wrap="square" lIns="0" tIns="3175" rIns="0" bIns="0" rtlCol="0">
            <a:spAutoFit/>
          </a:bodyPr>
          <a:lstStyle/>
          <a:p>
            <a:pPr marL="12700" marR="5080" algn="ctr">
              <a:lnSpc>
                <a:spcPct val="101200"/>
              </a:lnSpc>
              <a:spcBef>
                <a:spcPts val="25"/>
              </a:spcBef>
            </a:pPr>
            <a:r>
              <a:rPr lang="en-US" sz="4400" b="1" spc="185">
                <a:solidFill>
                  <a:srgbClr val="122D7D"/>
                </a:solidFill>
                <a:latin typeface="Charter Roman"/>
                <a:cs typeface="Tahoma"/>
              </a:rPr>
              <a:t>How countries can benefit</a:t>
            </a:r>
          </a:p>
        </p:txBody>
      </p:sp>
      <p:pic>
        <p:nvPicPr>
          <p:cNvPr id="15" name="Picture 14">
            <a:extLst>
              <a:ext uri="{FF2B5EF4-FFF2-40B4-BE49-F238E27FC236}">
                <a16:creationId xmlns:a16="http://schemas.microsoft.com/office/drawing/2014/main" id="{24EC348F-0D76-4457-BEE8-A65C710E1B0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005" y="9225703"/>
            <a:ext cx="18316004" cy="1048148"/>
          </a:xfrm>
          <a:prstGeom prst="rect">
            <a:avLst/>
          </a:prstGeom>
          <a:noFill/>
        </p:spPr>
      </p:pic>
      <p:sp>
        <p:nvSpPr>
          <p:cNvPr id="5" name="TextBox 4">
            <a:extLst>
              <a:ext uri="{FF2B5EF4-FFF2-40B4-BE49-F238E27FC236}">
                <a16:creationId xmlns:a16="http://schemas.microsoft.com/office/drawing/2014/main" id="{C51E12B9-4AD8-4F37-B07A-8C7445EB78FF}"/>
              </a:ext>
            </a:extLst>
          </p:cNvPr>
          <p:cNvSpPr txBox="1"/>
          <p:nvPr/>
        </p:nvSpPr>
        <p:spPr>
          <a:xfrm>
            <a:off x="1224710" y="2392026"/>
            <a:ext cx="4038666" cy="707886"/>
          </a:xfrm>
          <a:prstGeom prst="rect">
            <a:avLst/>
          </a:prstGeom>
          <a:noFill/>
        </p:spPr>
        <p:txBody>
          <a:bodyPr wrap="square" rtlCol="0">
            <a:spAutoFit/>
          </a:bodyPr>
          <a:lstStyle/>
          <a:p>
            <a:pPr algn="ctr"/>
            <a:r>
              <a:rPr lang="en-US" sz="2000" b="1">
                <a:solidFill>
                  <a:srgbClr val="002060"/>
                </a:solidFill>
                <a:latin typeface="Charter Roman"/>
              </a:rPr>
              <a:t>Countries with low or no data infrastructure</a:t>
            </a:r>
          </a:p>
        </p:txBody>
      </p:sp>
      <p:sp>
        <p:nvSpPr>
          <p:cNvPr id="6" name="TextBox 5">
            <a:extLst>
              <a:ext uri="{FF2B5EF4-FFF2-40B4-BE49-F238E27FC236}">
                <a16:creationId xmlns:a16="http://schemas.microsoft.com/office/drawing/2014/main" id="{BAA5410A-D1B5-4BFC-9A1E-9494CA33DB50}"/>
              </a:ext>
            </a:extLst>
          </p:cNvPr>
          <p:cNvSpPr txBox="1"/>
          <p:nvPr/>
        </p:nvSpPr>
        <p:spPr>
          <a:xfrm>
            <a:off x="7575517" y="2392026"/>
            <a:ext cx="3108960" cy="707886"/>
          </a:xfrm>
          <a:prstGeom prst="rect">
            <a:avLst/>
          </a:prstGeom>
          <a:noFill/>
        </p:spPr>
        <p:txBody>
          <a:bodyPr wrap="square" rtlCol="0">
            <a:spAutoFit/>
          </a:bodyPr>
          <a:lstStyle/>
          <a:p>
            <a:pPr algn="ctr"/>
            <a:r>
              <a:rPr lang="en-US" sz="2000" b="1">
                <a:solidFill>
                  <a:srgbClr val="002060"/>
                </a:solidFill>
                <a:latin typeface="Charter Roman"/>
              </a:rPr>
              <a:t>Countries with some data infrastructure</a:t>
            </a:r>
          </a:p>
        </p:txBody>
      </p:sp>
      <p:sp>
        <p:nvSpPr>
          <p:cNvPr id="7" name="TextBox 6">
            <a:extLst>
              <a:ext uri="{FF2B5EF4-FFF2-40B4-BE49-F238E27FC236}">
                <a16:creationId xmlns:a16="http://schemas.microsoft.com/office/drawing/2014/main" id="{8C2D549F-E00F-4C13-99F7-A5F399338854}"/>
              </a:ext>
            </a:extLst>
          </p:cNvPr>
          <p:cNvSpPr txBox="1"/>
          <p:nvPr/>
        </p:nvSpPr>
        <p:spPr>
          <a:xfrm>
            <a:off x="13608988" y="2392026"/>
            <a:ext cx="3108960" cy="707886"/>
          </a:xfrm>
          <a:prstGeom prst="rect">
            <a:avLst/>
          </a:prstGeom>
          <a:noFill/>
        </p:spPr>
        <p:txBody>
          <a:bodyPr wrap="square" rtlCol="0">
            <a:spAutoFit/>
          </a:bodyPr>
          <a:lstStyle/>
          <a:p>
            <a:pPr algn="ctr"/>
            <a:r>
              <a:rPr lang="en-US" sz="2000" b="1">
                <a:solidFill>
                  <a:srgbClr val="002060"/>
                </a:solidFill>
              </a:rPr>
              <a:t>Countries with advanced data infrastructure</a:t>
            </a:r>
          </a:p>
        </p:txBody>
      </p:sp>
      <p:sp>
        <p:nvSpPr>
          <p:cNvPr id="8" name="TextBox 7">
            <a:extLst>
              <a:ext uri="{FF2B5EF4-FFF2-40B4-BE49-F238E27FC236}">
                <a16:creationId xmlns:a16="http://schemas.microsoft.com/office/drawing/2014/main" id="{0234A286-FB71-4048-982B-6D1D56F42689}"/>
              </a:ext>
            </a:extLst>
          </p:cNvPr>
          <p:cNvSpPr txBox="1"/>
          <p:nvPr/>
        </p:nvSpPr>
        <p:spPr>
          <a:xfrm>
            <a:off x="1224710" y="3300485"/>
            <a:ext cx="4038666" cy="2554545"/>
          </a:xfrm>
          <a:prstGeom prst="rect">
            <a:avLst/>
          </a:prstGeom>
          <a:noFill/>
        </p:spPr>
        <p:txBody>
          <a:bodyPr wrap="square" rtlCol="0">
            <a:spAutoFit/>
          </a:bodyPr>
          <a:lstStyle/>
          <a:p>
            <a:pPr marL="457200" indent="-457200">
              <a:buFont typeface="+mj-lt"/>
              <a:buAutoNum type="arabicPeriod"/>
            </a:pPr>
            <a:r>
              <a:rPr lang="en-US" sz="2000">
                <a:solidFill>
                  <a:srgbClr val="002060"/>
                </a:solidFill>
                <a:latin typeface="Charter Roman"/>
              </a:rPr>
              <a:t>Complement efforts to build or improve EMIS or other data systems</a:t>
            </a:r>
          </a:p>
          <a:p>
            <a:pPr marL="457200" indent="-457200">
              <a:buFont typeface="+mj-lt"/>
              <a:buAutoNum type="arabicPeriod"/>
            </a:pPr>
            <a:r>
              <a:rPr lang="en-US" sz="2000">
                <a:solidFill>
                  <a:srgbClr val="002060"/>
                </a:solidFill>
                <a:latin typeface="Charter Roman"/>
              </a:rPr>
              <a:t>Fill the gap in the short term by offering data to identify learning bottlenecks cheaply and quickly</a:t>
            </a:r>
          </a:p>
          <a:p>
            <a:pPr marL="457200" indent="-457200">
              <a:buFont typeface="+mj-lt"/>
              <a:buAutoNum type="arabicPeriod"/>
            </a:pPr>
            <a:r>
              <a:rPr lang="en-US" sz="2000">
                <a:solidFill>
                  <a:srgbClr val="002060"/>
                </a:solidFill>
                <a:latin typeface="Charter Roman"/>
              </a:rPr>
              <a:t>Build capacity and data infrastructure </a:t>
            </a:r>
          </a:p>
        </p:txBody>
      </p:sp>
      <p:sp>
        <p:nvSpPr>
          <p:cNvPr id="9" name="TextBox 8">
            <a:extLst>
              <a:ext uri="{FF2B5EF4-FFF2-40B4-BE49-F238E27FC236}">
                <a16:creationId xmlns:a16="http://schemas.microsoft.com/office/drawing/2014/main" id="{54163568-2D90-47BC-BCD2-5E5F4DF8D64E}"/>
              </a:ext>
            </a:extLst>
          </p:cNvPr>
          <p:cNvSpPr txBox="1"/>
          <p:nvPr/>
        </p:nvSpPr>
        <p:spPr>
          <a:xfrm>
            <a:off x="7110664" y="3300484"/>
            <a:ext cx="4038666" cy="2862322"/>
          </a:xfrm>
          <a:prstGeom prst="rect">
            <a:avLst/>
          </a:prstGeom>
          <a:noFill/>
        </p:spPr>
        <p:txBody>
          <a:bodyPr wrap="square" rtlCol="0">
            <a:spAutoFit/>
          </a:bodyPr>
          <a:lstStyle/>
          <a:p>
            <a:pPr marL="457200" indent="-457200">
              <a:buFont typeface="+mj-lt"/>
              <a:buAutoNum type="arabicPeriod"/>
            </a:pPr>
            <a:r>
              <a:rPr lang="en-US" sz="2000">
                <a:solidFill>
                  <a:srgbClr val="002060"/>
                </a:solidFill>
                <a:latin typeface="Charter Roman"/>
              </a:rPr>
              <a:t>Complement EMIS, as data collected falls outside the scope of a standard EMIS</a:t>
            </a:r>
          </a:p>
          <a:p>
            <a:pPr marL="457200" indent="-457200">
              <a:buFont typeface="+mj-lt"/>
              <a:buAutoNum type="arabicPeriod"/>
            </a:pPr>
            <a:r>
              <a:rPr lang="en-US" sz="2000">
                <a:solidFill>
                  <a:srgbClr val="002060"/>
                </a:solidFill>
                <a:latin typeface="Charter Roman"/>
              </a:rPr>
              <a:t>Build capacity by identifying data gaps in existing data systems and sharing a suite of resources that can be incorporated into a country’s regular monitoring</a:t>
            </a:r>
          </a:p>
        </p:txBody>
      </p:sp>
      <p:sp>
        <p:nvSpPr>
          <p:cNvPr id="10" name="TextBox 9">
            <a:extLst>
              <a:ext uri="{FF2B5EF4-FFF2-40B4-BE49-F238E27FC236}">
                <a16:creationId xmlns:a16="http://schemas.microsoft.com/office/drawing/2014/main" id="{9C16CCC5-E51C-44DB-BAC5-C29E40B73103}"/>
              </a:ext>
            </a:extLst>
          </p:cNvPr>
          <p:cNvSpPr txBox="1"/>
          <p:nvPr/>
        </p:nvSpPr>
        <p:spPr>
          <a:xfrm>
            <a:off x="13144135" y="3300484"/>
            <a:ext cx="4038666" cy="2554545"/>
          </a:xfrm>
          <a:prstGeom prst="rect">
            <a:avLst/>
          </a:prstGeom>
          <a:noFill/>
        </p:spPr>
        <p:txBody>
          <a:bodyPr wrap="square" rtlCol="0">
            <a:spAutoFit/>
          </a:bodyPr>
          <a:lstStyle/>
          <a:p>
            <a:pPr marL="457200" indent="-457200">
              <a:buFont typeface="+mj-lt"/>
              <a:buAutoNum type="arabicPeriod"/>
            </a:pPr>
            <a:r>
              <a:rPr lang="en-US" sz="2000">
                <a:solidFill>
                  <a:srgbClr val="002060"/>
                </a:solidFill>
                <a:latin typeface="Charter Roman"/>
              </a:rPr>
              <a:t>Offer data on policy and politics and bureaucratic capacity, which are generally not collected</a:t>
            </a:r>
          </a:p>
          <a:p>
            <a:pPr marL="457200" indent="-457200">
              <a:buFont typeface="+mj-lt"/>
              <a:buAutoNum type="arabicPeriod"/>
            </a:pPr>
            <a:r>
              <a:rPr lang="en-US" sz="2000">
                <a:solidFill>
                  <a:srgbClr val="002060"/>
                </a:solidFill>
                <a:latin typeface="Charter Roman"/>
              </a:rPr>
              <a:t>Serve as an audit of existing data</a:t>
            </a:r>
          </a:p>
          <a:p>
            <a:pPr marL="457200" indent="-457200">
              <a:buFont typeface="+mj-lt"/>
              <a:buAutoNum type="arabicPeriod"/>
            </a:pPr>
            <a:r>
              <a:rPr lang="en-US" sz="2000">
                <a:solidFill>
                  <a:srgbClr val="002060"/>
                </a:solidFill>
                <a:latin typeface="Charter Roman"/>
              </a:rPr>
              <a:t>Provide access to instruments, training materials, and processes that can improve the quality of existing data monitoring systems </a:t>
            </a:r>
          </a:p>
        </p:txBody>
      </p:sp>
    </p:spTree>
    <p:extLst>
      <p:ext uri="{BB962C8B-B14F-4D97-AF65-F5344CB8AC3E}">
        <p14:creationId xmlns:p14="http://schemas.microsoft.com/office/powerpoint/2010/main" val="164152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A233-AA04-0846-BCBF-07C0A4ACDA9F}"/>
              </a:ext>
            </a:extLst>
          </p:cNvPr>
          <p:cNvSpPr>
            <a:spLocks noGrp="1"/>
          </p:cNvSpPr>
          <p:nvPr>
            <p:ph type="title"/>
          </p:nvPr>
        </p:nvSpPr>
        <p:spPr>
          <a:xfrm>
            <a:off x="1257300" y="4149328"/>
            <a:ext cx="15773400" cy="1988345"/>
          </a:xfrm>
        </p:spPr>
        <p:txBody>
          <a:bodyPr/>
          <a:lstStyle/>
          <a:p>
            <a:r>
              <a:rPr lang="en-US" b="1">
                <a:solidFill>
                  <a:schemeClr val="accent1">
                    <a:lumMod val="50000"/>
                  </a:schemeClr>
                </a:solidFill>
                <a:latin typeface="Charter Roman"/>
              </a:rPr>
              <a:t>GEPD Resources Available</a:t>
            </a:r>
          </a:p>
        </p:txBody>
      </p:sp>
      <p:pic>
        <p:nvPicPr>
          <p:cNvPr id="3" name="Picture 2">
            <a:extLst>
              <a:ext uri="{FF2B5EF4-FFF2-40B4-BE49-F238E27FC236}">
                <a16:creationId xmlns:a16="http://schemas.microsoft.com/office/drawing/2014/main" id="{73DAD8A9-2BB7-43EE-89D7-E72BD93B04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38853"/>
            <a:ext cx="18287999" cy="1048148"/>
          </a:xfrm>
          <a:prstGeom prst="rect">
            <a:avLst/>
          </a:prstGeom>
          <a:noFill/>
        </p:spPr>
      </p:pic>
    </p:spTree>
    <p:extLst>
      <p:ext uri="{BB962C8B-B14F-4D97-AF65-F5344CB8AC3E}">
        <p14:creationId xmlns:p14="http://schemas.microsoft.com/office/powerpoint/2010/main" val="354438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4A82F46-38F9-466D-B1F5-2082DFF8601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66519"/>
            <a:ext cx="18287999" cy="1048148"/>
          </a:xfrm>
          <a:prstGeom prst="rect">
            <a:avLst/>
          </a:prstGeom>
          <a:noFill/>
        </p:spPr>
      </p:pic>
      <p:sp>
        <p:nvSpPr>
          <p:cNvPr id="43" name="object 3">
            <a:extLst>
              <a:ext uri="{FF2B5EF4-FFF2-40B4-BE49-F238E27FC236}">
                <a16:creationId xmlns:a16="http://schemas.microsoft.com/office/drawing/2014/main" id="{4AFEC007-D7A9-4090-A473-834B0A3F375C}"/>
              </a:ext>
            </a:extLst>
          </p:cNvPr>
          <p:cNvSpPr txBox="1">
            <a:spLocks noGrp="1"/>
          </p:cNvSpPr>
          <p:nvPr>
            <p:ph type="title"/>
          </p:nvPr>
        </p:nvSpPr>
        <p:spPr>
          <a:xfrm>
            <a:off x="674782" y="265819"/>
            <a:ext cx="16938434" cy="1479379"/>
          </a:xfrm>
          <a:prstGeom prst="rect">
            <a:avLst/>
          </a:prstGeom>
        </p:spPr>
        <p:txBody>
          <a:bodyPr vert="horz" wrap="square" lIns="0" tIns="3175" rIns="0" bIns="0" rtlCol="0">
            <a:spAutoFit/>
          </a:bodyPr>
          <a:lstStyle/>
          <a:p>
            <a:pPr marL="12700" marR="5080" algn="ctr">
              <a:lnSpc>
                <a:spcPct val="101200"/>
              </a:lnSpc>
              <a:spcBef>
                <a:spcPts val="25"/>
              </a:spcBef>
            </a:pPr>
            <a:r>
              <a:rPr lang="en-US" sz="3200" b="1" spc="185">
                <a:solidFill>
                  <a:srgbClr val="122D7D"/>
                </a:solidFill>
                <a:latin typeface="Charter Roman"/>
                <a:cs typeface="Tahoma"/>
              </a:rPr>
              <a:t>A user-friendly website to host data and resources</a:t>
            </a:r>
            <a:br>
              <a:rPr lang="en-US" sz="3200" b="1" spc="185">
                <a:solidFill>
                  <a:srgbClr val="122D7D"/>
                </a:solidFill>
                <a:latin typeface="Charter Roman"/>
                <a:cs typeface="Tahoma"/>
              </a:rPr>
            </a:br>
            <a:br>
              <a:rPr lang="en-US" sz="3200" b="1" spc="185">
                <a:solidFill>
                  <a:srgbClr val="122D7D"/>
                </a:solidFill>
                <a:latin typeface="Charter Roman"/>
                <a:cs typeface="Tahoma"/>
              </a:rPr>
            </a:br>
            <a:r>
              <a:rPr lang="en-US" sz="3200" b="1" spc="185">
                <a:solidFill>
                  <a:srgbClr val="122D7D"/>
                </a:solidFill>
                <a:latin typeface="Charter Roman"/>
                <a:cs typeface="Tahoma"/>
              </a:rPr>
              <a:t>www.EducationPolicyDashboard.org</a:t>
            </a:r>
            <a:endParaRPr lang="en-US" sz="2000" b="1">
              <a:latin typeface="Charter Roman"/>
              <a:cs typeface="Tahoma"/>
            </a:endParaRPr>
          </a:p>
        </p:txBody>
      </p:sp>
      <p:pic>
        <p:nvPicPr>
          <p:cNvPr id="29" name="Picture 28">
            <a:extLst>
              <a:ext uri="{FF2B5EF4-FFF2-40B4-BE49-F238E27FC236}">
                <a16:creationId xmlns:a16="http://schemas.microsoft.com/office/drawing/2014/main" id="{B2C98FE4-A850-4080-B119-D608E61D17E0}"/>
              </a:ext>
            </a:extLst>
          </p:cNvPr>
          <p:cNvPicPr>
            <a:picLocks noChangeAspect="1"/>
          </p:cNvPicPr>
          <p:nvPr/>
        </p:nvPicPr>
        <p:blipFill rotWithShape="1">
          <a:blip r:embed="rId4"/>
          <a:srcRect t="9879" b="5459"/>
          <a:stretch/>
        </p:blipFill>
        <p:spPr>
          <a:xfrm>
            <a:off x="1740233" y="2410572"/>
            <a:ext cx="6127499" cy="2918053"/>
          </a:xfrm>
          <a:prstGeom prst="rect">
            <a:avLst/>
          </a:prstGeom>
        </p:spPr>
      </p:pic>
      <p:pic>
        <p:nvPicPr>
          <p:cNvPr id="31" name="Picture 30">
            <a:extLst>
              <a:ext uri="{FF2B5EF4-FFF2-40B4-BE49-F238E27FC236}">
                <a16:creationId xmlns:a16="http://schemas.microsoft.com/office/drawing/2014/main" id="{6F2138F9-4017-4DCC-A09F-B1C8E083F36F}"/>
              </a:ext>
            </a:extLst>
          </p:cNvPr>
          <p:cNvPicPr>
            <a:picLocks noChangeAspect="1"/>
          </p:cNvPicPr>
          <p:nvPr/>
        </p:nvPicPr>
        <p:blipFill rotWithShape="1">
          <a:blip r:embed="rId5"/>
          <a:srcRect t="9861" b="6356"/>
          <a:stretch/>
        </p:blipFill>
        <p:spPr>
          <a:xfrm>
            <a:off x="8981211" y="2368469"/>
            <a:ext cx="6421574" cy="3026333"/>
          </a:xfrm>
          <a:prstGeom prst="rect">
            <a:avLst/>
          </a:prstGeom>
        </p:spPr>
      </p:pic>
      <p:pic>
        <p:nvPicPr>
          <p:cNvPr id="32" name="Picture 31">
            <a:extLst>
              <a:ext uri="{FF2B5EF4-FFF2-40B4-BE49-F238E27FC236}">
                <a16:creationId xmlns:a16="http://schemas.microsoft.com/office/drawing/2014/main" id="{16EC46FA-A7BD-4B14-954D-7C0FB31A4D22}"/>
              </a:ext>
            </a:extLst>
          </p:cNvPr>
          <p:cNvPicPr>
            <a:picLocks noChangeAspect="1"/>
          </p:cNvPicPr>
          <p:nvPr/>
        </p:nvPicPr>
        <p:blipFill rotWithShape="1">
          <a:blip r:embed="rId6"/>
          <a:srcRect t="10041" b="5819"/>
          <a:stretch/>
        </p:blipFill>
        <p:spPr>
          <a:xfrm>
            <a:off x="1689251" y="5871101"/>
            <a:ext cx="6244239" cy="2955335"/>
          </a:xfrm>
          <a:prstGeom prst="rect">
            <a:avLst/>
          </a:prstGeom>
        </p:spPr>
      </p:pic>
      <p:sp>
        <p:nvSpPr>
          <p:cNvPr id="34" name="Oval 33">
            <a:extLst>
              <a:ext uri="{FF2B5EF4-FFF2-40B4-BE49-F238E27FC236}">
                <a16:creationId xmlns:a16="http://schemas.microsoft.com/office/drawing/2014/main" id="{7A94A80B-7936-4553-88FD-2A6FC31EC5FE}"/>
              </a:ext>
            </a:extLst>
          </p:cNvPr>
          <p:cNvSpPr/>
          <p:nvPr/>
        </p:nvSpPr>
        <p:spPr>
          <a:xfrm>
            <a:off x="1238115" y="2108587"/>
            <a:ext cx="731520" cy="731520"/>
          </a:xfrm>
          <a:prstGeom prst="ellipse">
            <a:avLst/>
          </a:prstGeom>
          <a:solidFill>
            <a:srgbClr val="F3754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Calibri"/>
                <a:ea typeface="+mn-ea"/>
                <a:cs typeface="+mn-cs"/>
              </a:rPr>
              <a:t>1</a:t>
            </a:r>
          </a:p>
        </p:txBody>
      </p:sp>
      <p:sp>
        <p:nvSpPr>
          <p:cNvPr id="35" name="Oval 34">
            <a:extLst>
              <a:ext uri="{FF2B5EF4-FFF2-40B4-BE49-F238E27FC236}">
                <a16:creationId xmlns:a16="http://schemas.microsoft.com/office/drawing/2014/main" id="{55F88911-DBD4-44B5-908E-335557F72807}"/>
              </a:ext>
            </a:extLst>
          </p:cNvPr>
          <p:cNvSpPr/>
          <p:nvPr/>
        </p:nvSpPr>
        <p:spPr>
          <a:xfrm>
            <a:off x="8615451" y="2002709"/>
            <a:ext cx="731520" cy="731520"/>
          </a:xfrm>
          <a:prstGeom prst="ellipse">
            <a:avLst/>
          </a:prstGeom>
          <a:solidFill>
            <a:srgbClr val="F3754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Calibri"/>
                <a:ea typeface="+mn-ea"/>
                <a:cs typeface="+mn-cs"/>
              </a:rPr>
              <a:t>2</a:t>
            </a:r>
          </a:p>
        </p:txBody>
      </p:sp>
      <p:sp>
        <p:nvSpPr>
          <p:cNvPr id="36" name="Oval 35">
            <a:extLst>
              <a:ext uri="{FF2B5EF4-FFF2-40B4-BE49-F238E27FC236}">
                <a16:creationId xmlns:a16="http://schemas.microsoft.com/office/drawing/2014/main" id="{1DFF9011-D620-43BB-8BDE-302F17F96896}"/>
              </a:ext>
            </a:extLst>
          </p:cNvPr>
          <p:cNvSpPr/>
          <p:nvPr/>
        </p:nvSpPr>
        <p:spPr>
          <a:xfrm>
            <a:off x="1370013" y="5558280"/>
            <a:ext cx="731520" cy="731520"/>
          </a:xfrm>
          <a:prstGeom prst="ellipse">
            <a:avLst/>
          </a:prstGeom>
          <a:solidFill>
            <a:srgbClr val="F3754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Calibri"/>
                <a:ea typeface="+mn-ea"/>
                <a:cs typeface="+mn-cs"/>
              </a:rPr>
              <a:t>3</a:t>
            </a:r>
          </a:p>
        </p:txBody>
      </p:sp>
      <p:pic>
        <p:nvPicPr>
          <p:cNvPr id="37" name="Picture 36">
            <a:extLst>
              <a:ext uri="{FF2B5EF4-FFF2-40B4-BE49-F238E27FC236}">
                <a16:creationId xmlns:a16="http://schemas.microsoft.com/office/drawing/2014/main" id="{C13A41D5-9791-4FE0-9641-57BE8136821B}"/>
              </a:ext>
            </a:extLst>
          </p:cNvPr>
          <p:cNvPicPr>
            <a:picLocks noChangeAspect="1"/>
          </p:cNvPicPr>
          <p:nvPr/>
        </p:nvPicPr>
        <p:blipFill rotWithShape="1">
          <a:blip r:embed="rId7"/>
          <a:srcRect t="10579" b="6177"/>
          <a:stretch/>
        </p:blipFill>
        <p:spPr>
          <a:xfrm>
            <a:off x="9143998" y="6008824"/>
            <a:ext cx="6096001" cy="2854482"/>
          </a:xfrm>
          <a:prstGeom prst="rect">
            <a:avLst/>
          </a:prstGeom>
        </p:spPr>
      </p:pic>
      <p:sp>
        <p:nvSpPr>
          <p:cNvPr id="38" name="Oval 37">
            <a:extLst>
              <a:ext uri="{FF2B5EF4-FFF2-40B4-BE49-F238E27FC236}">
                <a16:creationId xmlns:a16="http://schemas.microsoft.com/office/drawing/2014/main" id="{FDE88A8B-8D03-495F-9250-394E3801D564}"/>
              </a:ext>
            </a:extLst>
          </p:cNvPr>
          <p:cNvSpPr/>
          <p:nvPr/>
        </p:nvSpPr>
        <p:spPr>
          <a:xfrm>
            <a:off x="8610991" y="5643064"/>
            <a:ext cx="731520" cy="731520"/>
          </a:xfrm>
          <a:prstGeom prst="ellipse">
            <a:avLst/>
          </a:prstGeom>
          <a:solidFill>
            <a:srgbClr val="F3754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Calibri"/>
                <a:ea typeface="+mn-ea"/>
                <a:cs typeface="+mn-cs"/>
              </a:rPr>
              <a:t>4</a:t>
            </a:r>
          </a:p>
        </p:txBody>
      </p:sp>
    </p:spTree>
    <p:extLst>
      <p:ext uri="{BB962C8B-B14F-4D97-AF65-F5344CB8AC3E}">
        <p14:creationId xmlns:p14="http://schemas.microsoft.com/office/powerpoint/2010/main" val="2017208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4A82F46-38F9-466D-B1F5-2082DFF8601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66519"/>
            <a:ext cx="18287999" cy="1048148"/>
          </a:xfrm>
          <a:prstGeom prst="rect">
            <a:avLst/>
          </a:prstGeom>
          <a:noFill/>
        </p:spPr>
      </p:pic>
      <p:pic>
        <p:nvPicPr>
          <p:cNvPr id="29" name="Picture 28" descr="A picture containing timeline&#10;&#10;Description automatically generated">
            <a:extLst>
              <a:ext uri="{FF2B5EF4-FFF2-40B4-BE49-F238E27FC236}">
                <a16:creationId xmlns:a16="http://schemas.microsoft.com/office/drawing/2014/main" id="{C8BFD213-9E2D-45BB-80D9-1B8C948298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333" y="1636293"/>
            <a:ext cx="2677669" cy="3507207"/>
          </a:xfrm>
          <a:prstGeom prst="rect">
            <a:avLst/>
          </a:prstGeom>
        </p:spPr>
      </p:pic>
      <p:pic>
        <p:nvPicPr>
          <p:cNvPr id="31" name="Picture 30" descr="Text&#10;&#10;Description automatically generated">
            <a:extLst>
              <a:ext uri="{FF2B5EF4-FFF2-40B4-BE49-F238E27FC236}">
                <a16:creationId xmlns:a16="http://schemas.microsoft.com/office/drawing/2014/main" id="{0820C2A1-3572-4961-A2F7-EA74AA8C05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36233" y="1479705"/>
            <a:ext cx="2708719" cy="3542771"/>
          </a:xfrm>
          <a:prstGeom prst="rect">
            <a:avLst/>
          </a:prstGeom>
        </p:spPr>
      </p:pic>
      <p:pic>
        <p:nvPicPr>
          <p:cNvPr id="32" name="Picture 31" descr="Timeline&#10;&#10;Description automatically generated">
            <a:extLst>
              <a:ext uri="{FF2B5EF4-FFF2-40B4-BE49-F238E27FC236}">
                <a16:creationId xmlns:a16="http://schemas.microsoft.com/office/drawing/2014/main" id="{5628E637-4746-4E35-99D0-E52409BB0F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69902" y="1636293"/>
            <a:ext cx="4813062" cy="3123297"/>
          </a:xfrm>
          <a:prstGeom prst="rect">
            <a:avLst/>
          </a:prstGeom>
        </p:spPr>
      </p:pic>
      <p:pic>
        <p:nvPicPr>
          <p:cNvPr id="34" name="Picture 33" descr="Graphical user interface, text, application, website&#10;&#10;Description automatically generated">
            <a:extLst>
              <a:ext uri="{FF2B5EF4-FFF2-40B4-BE49-F238E27FC236}">
                <a16:creationId xmlns:a16="http://schemas.microsoft.com/office/drawing/2014/main" id="{DAFE2B4B-52F7-4BB7-BCC4-24A731F738B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23783" y="5574310"/>
            <a:ext cx="4823951" cy="3836594"/>
          </a:xfrm>
          <a:prstGeom prst="rect">
            <a:avLst/>
          </a:prstGeom>
        </p:spPr>
      </p:pic>
      <p:sp>
        <p:nvSpPr>
          <p:cNvPr id="35" name="TextBox 34">
            <a:extLst>
              <a:ext uri="{FF2B5EF4-FFF2-40B4-BE49-F238E27FC236}">
                <a16:creationId xmlns:a16="http://schemas.microsoft.com/office/drawing/2014/main" id="{022D4872-2DD6-4CD9-8558-16E5A235CD15}"/>
              </a:ext>
            </a:extLst>
          </p:cNvPr>
          <p:cNvSpPr txBox="1"/>
          <p:nvPr/>
        </p:nvSpPr>
        <p:spPr>
          <a:xfrm>
            <a:off x="542333" y="1157357"/>
            <a:ext cx="5502619" cy="369332"/>
          </a:xfrm>
          <a:prstGeom prst="rect">
            <a:avLst/>
          </a:prstGeom>
          <a:noFill/>
        </p:spPr>
        <p:txBody>
          <a:bodyPr wrap="square" rtlCol="0">
            <a:spAutoFit/>
          </a:bodyPr>
          <a:lstStyle/>
          <a:p>
            <a:pPr algn="ctr"/>
            <a:r>
              <a:rPr lang="en-US" b="1"/>
              <a:t>GEPD Reference Guide</a:t>
            </a:r>
          </a:p>
        </p:txBody>
      </p:sp>
      <p:sp>
        <p:nvSpPr>
          <p:cNvPr id="36" name="TextBox 35">
            <a:extLst>
              <a:ext uri="{FF2B5EF4-FFF2-40B4-BE49-F238E27FC236}">
                <a16:creationId xmlns:a16="http://schemas.microsoft.com/office/drawing/2014/main" id="{6D70D50A-A431-48A4-8B24-2CB7BAAEF792}"/>
              </a:ext>
            </a:extLst>
          </p:cNvPr>
          <p:cNvSpPr txBox="1"/>
          <p:nvPr/>
        </p:nvSpPr>
        <p:spPr>
          <a:xfrm>
            <a:off x="6282831" y="1281012"/>
            <a:ext cx="4900133" cy="369332"/>
          </a:xfrm>
          <a:prstGeom prst="rect">
            <a:avLst/>
          </a:prstGeom>
          <a:noFill/>
        </p:spPr>
        <p:txBody>
          <a:bodyPr wrap="square" rtlCol="0">
            <a:spAutoFit/>
          </a:bodyPr>
          <a:lstStyle/>
          <a:p>
            <a:pPr algn="ctr"/>
            <a:r>
              <a:rPr lang="en-US" b="1"/>
              <a:t>GEPD Implementation Brief</a:t>
            </a:r>
          </a:p>
        </p:txBody>
      </p:sp>
      <p:sp>
        <p:nvSpPr>
          <p:cNvPr id="37" name="TextBox 36">
            <a:extLst>
              <a:ext uri="{FF2B5EF4-FFF2-40B4-BE49-F238E27FC236}">
                <a16:creationId xmlns:a16="http://schemas.microsoft.com/office/drawing/2014/main" id="{A1ACC0BB-C326-4529-9A5A-D13EF209B401}"/>
              </a:ext>
            </a:extLst>
          </p:cNvPr>
          <p:cNvSpPr txBox="1"/>
          <p:nvPr/>
        </p:nvSpPr>
        <p:spPr>
          <a:xfrm>
            <a:off x="2707855" y="5188856"/>
            <a:ext cx="4691598" cy="369332"/>
          </a:xfrm>
          <a:prstGeom prst="rect">
            <a:avLst/>
          </a:prstGeom>
          <a:noFill/>
        </p:spPr>
        <p:txBody>
          <a:bodyPr wrap="square" rtlCol="0">
            <a:spAutoFit/>
          </a:bodyPr>
          <a:lstStyle/>
          <a:p>
            <a:pPr algn="ctr"/>
            <a:r>
              <a:rPr lang="en-US" b="1"/>
              <a:t>GEPD Instruments</a:t>
            </a:r>
          </a:p>
        </p:txBody>
      </p:sp>
      <p:pic>
        <p:nvPicPr>
          <p:cNvPr id="38" name="Picture 37">
            <a:extLst>
              <a:ext uri="{FF2B5EF4-FFF2-40B4-BE49-F238E27FC236}">
                <a16:creationId xmlns:a16="http://schemas.microsoft.com/office/drawing/2014/main" id="{E0629B3B-BB00-45AD-A9E1-B73A592C47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59124" y="1482370"/>
            <a:ext cx="3115648" cy="4027329"/>
          </a:xfrm>
          <a:prstGeom prst="rect">
            <a:avLst/>
          </a:prstGeom>
        </p:spPr>
      </p:pic>
      <p:pic>
        <p:nvPicPr>
          <p:cNvPr id="39" name="Picture 38" descr="Graphical user interface, application&#10;&#10;Description automatically generated">
            <a:extLst>
              <a:ext uri="{FF2B5EF4-FFF2-40B4-BE49-F238E27FC236}">
                <a16:creationId xmlns:a16="http://schemas.microsoft.com/office/drawing/2014/main" id="{D8448458-9525-4756-9965-00000A8750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458297" y="1406379"/>
            <a:ext cx="3160179" cy="4027329"/>
          </a:xfrm>
          <a:prstGeom prst="rect">
            <a:avLst/>
          </a:prstGeom>
        </p:spPr>
      </p:pic>
      <p:sp>
        <p:nvSpPr>
          <p:cNvPr id="40" name="TextBox 39">
            <a:extLst>
              <a:ext uri="{FF2B5EF4-FFF2-40B4-BE49-F238E27FC236}">
                <a16:creationId xmlns:a16="http://schemas.microsoft.com/office/drawing/2014/main" id="{7B5E499F-72F4-4231-94AA-CEDCEFB932EA}"/>
              </a:ext>
            </a:extLst>
          </p:cNvPr>
          <p:cNvSpPr txBox="1"/>
          <p:nvPr/>
        </p:nvSpPr>
        <p:spPr>
          <a:xfrm>
            <a:off x="11659707" y="1174862"/>
            <a:ext cx="5830130" cy="369332"/>
          </a:xfrm>
          <a:prstGeom prst="rect">
            <a:avLst/>
          </a:prstGeom>
          <a:noFill/>
        </p:spPr>
        <p:txBody>
          <a:bodyPr wrap="square" rtlCol="0">
            <a:spAutoFit/>
          </a:bodyPr>
          <a:lstStyle/>
          <a:p>
            <a:pPr algn="ctr"/>
            <a:r>
              <a:rPr lang="en-US" b="1"/>
              <a:t>GEPD Technical Note</a:t>
            </a:r>
          </a:p>
        </p:txBody>
      </p:sp>
      <p:pic>
        <p:nvPicPr>
          <p:cNvPr id="41" name="Picture 40" descr="Graphical user interface, application, website&#10;&#10;Description automatically generated">
            <a:extLst>
              <a:ext uri="{FF2B5EF4-FFF2-40B4-BE49-F238E27FC236}">
                <a16:creationId xmlns:a16="http://schemas.microsoft.com/office/drawing/2014/main" id="{50C7747A-C702-48C2-ACDF-AFC810D2D6FB}"/>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7301"/>
          <a:stretch/>
        </p:blipFill>
        <p:spPr>
          <a:xfrm>
            <a:off x="10786914" y="5841804"/>
            <a:ext cx="5403412" cy="3278814"/>
          </a:xfrm>
          <a:prstGeom prst="rect">
            <a:avLst/>
          </a:prstGeom>
        </p:spPr>
      </p:pic>
      <p:sp>
        <p:nvSpPr>
          <p:cNvPr id="42" name="TextBox 41">
            <a:extLst>
              <a:ext uri="{FF2B5EF4-FFF2-40B4-BE49-F238E27FC236}">
                <a16:creationId xmlns:a16="http://schemas.microsoft.com/office/drawing/2014/main" id="{E53150C6-030E-42DA-9755-10C8E0403FE4}"/>
              </a:ext>
            </a:extLst>
          </p:cNvPr>
          <p:cNvSpPr txBox="1"/>
          <p:nvPr/>
        </p:nvSpPr>
        <p:spPr>
          <a:xfrm>
            <a:off x="11182964" y="5527409"/>
            <a:ext cx="5007362" cy="369332"/>
          </a:xfrm>
          <a:prstGeom prst="rect">
            <a:avLst/>
          </a:prstGeom>
          <a:noFill/>
        </p:spPr>
        <p:txBody>
          <a:bodyPr wrap="square" rtlCol="0">
            <a:spAutoFit/>
          </a:bodyPr>
          <a:lstStyle/>
          <a:p>
            <a:pPr algn="ctr"/>
            <a:r>
              <a:rPr lang="en-US" b="1"/>
              <a:t>GEPD Training Materials</a:t>
            </a:r>
          </a:p>
        </p:txBody>
      </p:sp>
      <p:sp>
        <p:nvSpPr>
          <p:cNvPr id="43" name="object 3">
            <a:extLst>
              <a:ext uri="{FF2B5EF4-FFF2-40B4-BE49-F238E27FC236}">
                <a16:creationId xmlns:a16="http://schemas.microsoft.com/office/drawing/2014/main" id="{4AFEC007-D7A9-4090-A473-834B0A3F375C}"/>
              </a:ext>
            </a:extLst>
          </p:cNvPr>
          <p:cNvSpPr txBox="1">
            <a:spLocks noGrp="1"/>
          </p:cNvSpPr>
          <p:nvPr>
            <p:ph type="title"/>
          </p:nvPr>
        </p:nvSpPr>
        <p:spPr>
          <a:xfrm>
            <a:off x="616014" y="303715"/>
            <a:ext cx="16938434" cy="484620"/>
          </a:xfrm>
          <a:prstGeom prst="rect">
            <a:avLst/>
          </a:prstGeom>
        </p:spPr>
        <p:txBody>
          <a:bodyPr vert="horz" wrap="square" lIns="0" tIns="3175" rIns="0" bIns="0" rtlCol="0">
            <a:spAutoFit/>
          </a:bodyPr>
          <a:lstStyle/>
          <a:p>
            <a:pPr marL="12700" marR="5080" algn="ctr">
              <a:lnSpc>
                <a:spcPct val="101200"/>
              </a:lnSpc>
              <a:spcBef>
                <a:spcPts val="25"/>
              </a:spcBef>
            </a:pPr>
            <a:r>
              <a:rPr lang="en-US" sz="3200" b="1" spc="185">
                <a:solidFill>
                  <a:srgbClr val="122D7D"/>
                </a:solidFill>
                <a:latin typeface="Charter Roman"/>
                <a:cs typeface="Tahoma"/>
              </a:rPr>
              <a:t>A suite of technical resources to understand and use the GEPD</a:t>
            </a:r>
            <a:endParaRPr lang="en-US" sz="2000" b="1">
              <a:latin typeface="Charter Roman"/>
              <a:cs typeface="Tahoma"/>
            </a:endParaRPr>
          </a:p>
        </p:txBody>
      </p:sp>
    </p:spTree>
    <p:extLst>
      <p:ext uri="{BB962C8B-B14F-4D97-AF65-F5344CB8AC3E}">
        <p14:creationId xmlns:p14="http://schemas.microsoft.com/office/powerpoint/2010/main" val="4006148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4A82F46-38F9-466D-B1F5-2082DFF8601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66519"/>
            <a:ext cx="18287999" cy="1048148"/>
          </a:xfrm>
          <a:prstGeom prst="rect">
            <a:avLst/>
          </a:prstGeom>
          <a:noFill/>
        </p:spPr>
      </p:pic>
      <p:sp>
        <p:nvSpPr>
          <p:cNvPr id="43" name="object 3">
            <a:extLst>
              <a:ext uri="{FF2B5EF4-FFF2-40B4-BE49-F238E27FC236}">
                <a16:creationId xmlns:a16="http://schemas.microsoft.com/office/drawing/2014/main" id="{4AFEC007-D7A9-4090-A473-834B0A3F375C}"/>
              </a:ext>
            </a:extLst>
          </p:cNvPr>
          <p:cNvSpPr txBox="1">
            <a:spLocks noGrp="1"/>
          </p:cNvSpPr>
          <p:nvPr>
            <p:ph type="title"/>
          </p:nvPr>
        </p:nvSpPr>
        <p:spPr>
          <a:xfrm>
            <a:off x="616014" y="303715"/>
            <a:ext cx="16938434" cy="484620"/>
          </a:xfrm>
          <a:prstGeom prst="rect">
            <a:avLst/>
          </a:prstGeom>
        </p:spPr>
        <p:txBody>
          <a:bodyPr vert="horz" wrap="square" lIns="0" tIns="3175" rIns="0" bIns="0" rtlCol="0">
            <a:spAutoFit/>
          </a:bodyPr>
          <a:lstStyle/>
          <a:p>
            <a:pPr marL="12700" marR="5080" algn="ctr">
              <a:lnSpc>
                <a:spcPct val="101200"/>
              </a:lnSpc>
              <a:spcBef>
                <a:spcPts val="25"/>
              </a:spcBef>
            </a:pPr>
            <a:r>
              <a:rPr lang="en-US" sz="3200" b="1" spc="185">
                <a:solidFill>
                  <a:srgbClr val="122D7D"/>
                </a:solidFill>
                <a:latin typeface="Charter Roman"/>
                <a:cs typeface="Tahoma"/>
              </a:rPr>
              <a:t>Result of a collaboration across many teams</a:t>
            </a:r>
            <a:endParaRPr lang="en-US" sz="2000" b="1">
              <a:latin typeface="Charter Roman"/>
              <a:cs typeface="Tahoma"/>
            </a:endParaRPr>
          </a:p>
        </p:txBody>
      </p:sp>
      <p:sp>
        <p:nvSpPr>
          <p:cNvPr id="16" name="TextBox 15">
            <a:extLst>
              <a:ext uri="{FF2B5EF4-FFF2-40B4-BE49-F238E27FC236}">
                <a16:creationId xmlns:a16="http://schemas.microsoft.com/office/drawing/2014/main" id="{E47B8433-2938-489F-B75F-D90BE8EB8147}"/>
              </a:ext>
            </a:extLst>
          </p:cNvPr>
          <p:cNvSpPr txBox="1"/>
          <p:nvPr/>
        </p:nvSpPr>
        <p:spPr>
          <a:xfrm>
            <a:off x="1102078" y="1637198"/>
            <a:ext cx="691639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rPr>
              <a:t>Strategic Partners – Outside the WB </a:t>
            </a:r>
          </a:p>
        </p:txBody>
      </p:sp>
      <p:sp>
        <p:nvSpPr>
          <p:cNvPr id="17" name="TextBox 16">
            <a:extLst>
              <a:ext uri="{FF2B5EF4-FFF2-40B4-BE49-F238E27FC236}">
                <a16:creationId xmlns:a16="http://schemas.microsoft.com/office/drawing/2014/main" id="{14CEA242-5855-455B-83D6-A063A8A51BCA}"/>
              </a:ext>
            </a:extLst>
          </p:cNvPr>
          <p:cNvSpPr txBox="1"/>
          <p:nvPr/>
        </p:nvSpPr>
        <p:spPr>
          <a:xfrm>
            <a:off x="9742866" y="2574847"/>
            <a:ext cx="612905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rPr>
              <a:t>A High-Level Technical Advisory Board </a:t>
            </a:r>
          </a:p>
        </p:txBody>
      </p:sp>
      <p:pic>
        <p:nvPicPr>
          <p:cNvPr id="18" name="Picture 17" descr="A group of people posing for a photo&#10;&#10;Description automatically generated">
            <a:extLst>
              <a:ext uri="{FF2B5EF4-FFF2-40B4-BE49-F238E27FC236}">
                <a16:creationId xmlns:a16="http://schemas.microsoft.com/office/drawing/2014/main" id="{18C044F7-C9AB-443F-92A5-7BEAFADF820B}"/>
              </a:ext>
            </a:extLst>
          </p:cNvPr>
          <p:cNvPicPr>
            <a:picLocks noChangeAspect="1"/>
          </p:cNvPicPr>
          <p:nvPr/>
        </p:nvPicPr>
        <p:blipFill rotWithShape="1">
          <a:blip r:embed="rId4">
            <a:extLst>
              <a:ext uri="{28A0092B-C50C-407E-A947-70E740481C1C}">
                <a14:useLocalDpi xmlns:a14="http://schemas.microsoft.com/office/drawing/2010/main" val="0"/>
              </a:ext>
            </a:extLst>
          </a:blip>
          <a:srcRect b="14689"/>
          <a:stretch/>
        </p:blipFill>
        <p:spPr>
          <a:xfrm>
            <a:off x="9742867" y="3172509"/>
            <a:ext cx="6129051" cy="3517463"/>
          </a:xfrm>
          <a:prstGeom prst="rect">
            <a:avLst/>
          </a:prstGeom>
        </p:spPr>
      </p:pic>
      <p:pic>
        <p:nvPicPr>
          <p:cNvPr id="19" name="Picture 18" descr="Text&#10;&#10;Description automatically generated">
            <a:extLst>
              <a:ext uri="{FF2B5EF4-FFF2-40B4-BE49-F238E27FC236}">
                <a16:creationId xmlns:a16="http://schemas.microsoft.com/office/drawing/2014/main" id="{FBFE0203-6F9D-4064-A402-9B50855FDC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4828" y="2289084"/>
            <a:ext cx="2314898" cy="885949"/>
          </a:xfrm>
          <a:prstGeom prst="rect">
            <a:avLst/>
          </a:prstGeom>
        </p:spPr>
      </p:pic>
      <p:pic>
        <p:nvPicPr>
          <p:cNvPr id="20" name="Picture 19">
            <a:extLst>
              <a:ext uri="{FF2B5EF4-FFF2-40B4-BE49-F238E27FC236}">
                <a16:creationId xmlns:a16="http://schemas.microsoft.com/office/drawing/2014/main" id="{C0C243C9-87C7-4958-AB0B-38C812289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7951" y="2329272"/>
            <a:ext cx="2400635" cy="790685"/>
          </a:xfrm>
          <a:prstGeom prst="rect">
            <a:avLst/>
          </a:prstGeom>
        </p:spPr>
      </p:pic>
      <p:pic>
        <p:nvPicPr>
          <p:cNvPr id="21" name="Picture 20" descr="A picture containing logo&#10;&#10;Description automatically generated">
            <a:extLst>
              <a:ext uri="{FF2B5EF4-FFF2-40B4-BE49-F238E27FC236}">
                <a16:creationId xmlns:a16="http://schemas.microsoft.com/office/drawing/2014/main" id="{77BFB922-5B45-42D6-A947-310CB07328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66649" y="3306488"/>
            <a:ext cx="2275528" cy="1194652"/>
          </a:xfrm>
          <a:prstGeom prst="rect">
            <a:avLst/>
          </a:prstGeom>
        </p:spPr>
      </p:pic>
      <p:pic>
        <p:nvPicPr>
          <p:cNvPr id="22" name="Picture 21" descr="Logo, company name&#10;&#10;Description automatically generated">
            <a:extLst>
              <a:ext uri="{FF2B5EF4-FFF2-40B4-BE49-F238E27FC236}">
                <a16:creationId xmlns:a16="http://schemas.microsoft.com/office/drawing/2014/main" id="{D7A10F67-37E9-49BB-839E-464861649A4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03671" y="3313296"/>
            <a:ext cx="1829194" cy="957366"/>
          </a:xfrm>
          <a:prstGeom prst="rect">
            <a:avLst/>
          </a:prstGeom>
        </p:spPr>
      </p:pic>
      <p:sp>
        <p:nvSpPr>
          <p:cNvPr id="23" name="TextBox 22">
            <a:extLst>
              <a:ext uri="{FF2B5EF4-FFF2-40B4-BE49-F238E27FC236}">
                <a16:creationId xmlns:a16="http://schemas.microsoft.com/office/drawing/2014/main" id="{AC34E337-3FD1-4E13-A473-5FE56CFEE3B5}"/>
              </a:ext>
            </a:extLst>
          </p:cNvPr>
          <p:cNvSpPr txBox="1"/>
          <p:nvPr/>
        </p:nvSpPr>
        <p:spPr>
          <a:xfrm>
            <a:off x="1102077" y="5377739"/>
            <a:ext cx="691639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rPr>
              <a:t>Strategic Partners – Within the WB</a:t>
            </a:r>
          </a:p>
        </p:txBody>
      </p:sp>
      <p:pic>
        <p:nvPicPr>
          <p:cNvPr id="24" name="Picture 23">
            <a:extLst>
              <a:ext uri="{FF2B5EF4-FFF2-40B4-BE49-F238E27FC236}">
                <a16:creationId xmlns:a16="http://schemas.microsoft.com/office/drawing/2014/main" id="{DBB051AA-CA3F-4901-9052-D07B3898A2C3}"/>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1102077" y="6242265"/>
            <a:ext cx="3200400" cy="640080"/>
          </a:xfrm>
          <a:prstGeom prst="rect">
            <a:avLst/>
          </a:prstGeom>
          <a:noFill/>
          <a:ln>
            <a:noFill/>
          </a:ln>
        </p:spPr>
      </p:pic>
      <p:pic>
        <p:nvPicPr>
          <p:cNvPr id="3" name="Picture 2" descr="Graphical user interface, text&#10;&#10;Description automatically generated">
            <a:extLst>
              <a:ext uri="{FF2B5EF4-FFF2-40B4-BE49-F238E27FC236}">
                <a16:creationId xmlns:a16="http://schemas.microsoft.com/office/drawing/2014/main" id="{BB6402D8-5452-4AE9-ADE6-AAC408BBEF0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18069" y="6242265"/>
            <a:ext cx="3200400" cy="635631"/>
          </a:xfrm>
          <a:prstGeom prst="rect">
            <a:avLst/>
          </a:prstGeom>
        </p:spPr>
      </p:pic>
      <p:pic>
        <p:nvPicPr>
          <p:cNvPr id="5" name="Picture 4" descr="Text&#10;&#10;Description automatically generated">
            <a:extLst>
              <a:ext uri="{FF2B5EF4-FFF2-40B4-BE49-F238E27FC236}">
                <a16:creationId xmlns:a16="http://schemas.microsoft.com/office/drawing/2014/main" id="{5CB44C4E-B795-4BD5-B620-B59102514E7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02077" y="7359796"/>
            <a:ext cx="3200400" cy="630543"/>
          </a:xfrm>
          <a:prstGeom prst="rect">
            <a:avLst/>
          </a:prstGeom>
        </p:spPr>
      </p:pic>
      <p:pic>
        <p:nvPicPr>
          <p:cNvPr id="7" name="Picture 6" descr="Text&#10;&#10;Description automatically generated">
            <a:extLst>
              <a:ext uri="{FF2B5EF4-FFF2-40B4-BE49-F238E27FC236}">
                <a16:creationId xmlns:a16="http://schemas.microsoft.com/office/drawing/2014/main" id="{19A7E2E1-92ED-434F-A340-2EF86C6D2FD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22617" y="7300533"/>
            <a:ext cx="3200400" cy="635631"/>
          </a:xfrm>
          <a:prstGeom prst="rect">
            <a:avLst/>
          </a:prstGeom>
        </p:spPr>
      </p:pic>
    </p:spTree>
    <p:extLst>
      <p:ext uri="{BB962C8B-B14F-4D97-AF65-F5344CB8AC3E}">
        <p14:creationId xmlns:p14="http://schemas.microsoft.com/office/powerpoint/2010/main" val="3999702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EE09BD-DA3C-408B-BF66-245BD04C8D7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38853"/>
            <a:ext cx="18287999" cy="1048148"/>
          </a:xfrm>
          <a:prstGeom prst="rect">
            <a:avLst/>
          </a:prstGeom>
          <a:noFill/>
        </p:spPr>
      </p:pic>
      <p:pic>
        <p:nvPicPr>
          <p:cNvPr id="6" name="Picture 5">
            <a:extLst>
              <a:ext uri="{FF2B5EF4-FFF2-40B4-BE49-F238E27FC236}">
                <a16:creationId xmlns:a16="http://schemas.microsoft.com/office/drawing/2014/main" id="{1E6C7ED7-9AF6-4F21-8CDB-9DD0A8863C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2029" y="1885653"/>
            <a:ext cx="7200900" cy="7200900"/>
          </a:xfrm>
          <a:prstGeom prst="rect">
            <a:avLst/>
          </a:prstGeom>
        </p:spPr>
      </p:pic>
      <p:sp>
        <p:nvSpPr>
          <p:cNvPr id="7" name="Donut 11">
            <a:extLst>
              <a:ext uri="{FF2B5EF4-FFF2-40B4-BE49-F238E27FC236}">
                <a16:creationId xmlns:a16="http://schemas.microsoft.com/office/drawing/2014/main" id="{C4ED7528-9F1E-4A97-BF86-80CEB82F5936}"/>
              </a:ext>
            </a:extLst>
          </p:cNvPr>
          <p:cNvSpPr/>
          <p:nvPr/>
        </p:nvSpPr>
        <p:spPr>
          <a:xfrm>
            <a:off x="5122241" y="1139480"/>
            <a:ext cx="8380476" cy="8382114"/>
          </a:xfrm>
          <a:prstGeom prst="donut">
            <a:avLst>
              <a:gd name="adj" fmla="val 6512"/>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b="1">
                <a:solidFill>
                  <a:prstClr val="white"/>
                </a:solidFill>
                <a:latin typeface="Calibri" panose="020F0502020204030204"/>
              </a:rPr>
              <a:t>Policies</a:t>
            </a:r>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p:txBody>
      </p:sp>
      <p:sp>
        <p:nvSpPr>
          <p:cNvPr id="8" name="Donut 12">
            <a:extLst>
              <a:ext uri="{FF2B5EF4-FFF2-40B4-BE49-F238E27FC236}">
                <a16:creationId xmlns:a16="http://schemas.microsoft.com/office/drawing/2014/main" id="{C270830E-716C-4536-86DD-343F1A0B0CFB}"/>
              </a:ext>
            </a:extLst>
          </p:cNvPr>
          <p:cNvSpPr/>
          <p:nvPr/>
        </p:nvSpPr>
        <p:spPr>
          <a:xfrm>
            <a:off x="4354145" y="374073"/>
            <a:ext cx="9916668" cy="9912927"/>
          </a:xfrm>
          <a:prstGeom prst="donut">
            <a:avLst>
              <a:gd name="adj" fmla="val 6512"/>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b="1">
                <a:solidFill>
                  <a:prstClr val="white"/>
                </a:solidFill>
                <a:latin typeface="Calibri" panose="020F0502020204030204"/>
              </a:rPr>
              <a:t>Politics</a:t>
            </a: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r>
              <a:rPr lang="en-US" sz="2700" b="1">
                <a:solidFill>
                  <a:prstClr val="white"/>
                </a:solidFill>
                <a:latin typeface="Calibri" panose="020F0502020204030204"/>
              </a:rPr>
              <a:t>Practices</a:t>
            </a: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p:txBody>
      </p:sp>
    </p:spTree>
    <p:extLst>
      <p:ext uri="{BB962C8B-B14F-4D97-AF65-F5344CB8AC3E}">
        <p14:creationId xmlns:p14="http://schemas.microsoft.com/office/powerpoint/2010/main" val="38939758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CC6A78-7C56-44B9-AA73-32D75A5DE7D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38853"/>
            <a:ext cx="18287999" cy="1048148"/>
          </a:xfrm>
          <a:prstGeom prst="rect">
            <a:avLst/>
          </a:prstGeom>
          <a:noFill/>
        </p:spPr>
      </p:pic>
      <p:pic>
        <p:nvPicPr>
          <p:cNvPr id="10" name="Picture 9">
            <a:extLst>
              <a:ext uri="{FF2B5EF4-FFF2-40B4-BE49-F238E27FC236}">
                <a16:creationId xmlns:a16="http://schemas.microsoft.com/office/drawing/2014/main" id="{9FDE8A99-3B14-4641-BF01-092B12E7B2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9898" y="1719399"/>
            <a:ext cx="7200900" cy="7200900"/>
          </a:xfrm>
          <a:prstGeom prst="rect">
            <a:avLst/>
          </a:prstGeom>
        </p:spPr>
      </p:pic>
      <p:pic>
        <p:nvPicPr>
          <p:cNvPr id="11" name="Picture 10">
            <a:extLst>
              <a:ext uri="{FF2B5EF4-FFF2-40B4-BE49-F238E27FC236}">
                <a16:creationId xmlns:a16="http://schemas.microsoft.com/office/drawing/2014/main" id="{9CB8633F-5C77-4FF6-83AF-48251ECEC3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898" y="1719399"/>
            <a:ext cx="7200900" cy="7200900"/>
          </a:xfrm>
          <a:prstGeom prst="rect">
            <a:avLst/>
          </a:prstGeom>
        </p:spPr>
      </p:pic>
      <p:pic>
        <p:nvPicPr>
          <p:cNvPr id="12" name="Picture 11">
            <a:extLst>
              <a:ext uri="{FF2B5EF4-FFF2-40B4-BE49-F238E27FC236}">
                <a16:creationId xmlns:a16="http://schemas.microsoft.com/office/drawing/2014/main" id="{F3AA55E6-12F6-4452-88EA-CD74568C1A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9898" y="1719399"/>
            <a:ext cx="7200900" cy="7200900"/>
          </a:xfrm>
          <a:prstGeom prst="rect">
            <a:avLst/>
          </a:prstGeom>
        </p:spPr>
      </p:pic>
      <p:pic>
        <p:nvPicPr>
          <p:cNvPr id="13" name="Picture 12">
            <a:extLst>
              <a:ext uri="{FF2B5EF4-FFF2-40B4-BE49-F238E27FC236}">
                <a16:creationId xmlns:a16="http://schemas.microsoft.com/office/drawing/2014/main" id="{7C106BFA-01D6-4F64-A3E7-39B28F7D05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9898" y="1719399"/>
            <a:ext cx="7200900" cy="7200900"/>
          </a:xfrm>
          <a:prstGeom prst="rect">
            <a:avLst/>
          </a:prstGeom>
        </p:spPr>
      </p:pic>
      <p:sp>
        <p:nvSpPr>
          <p:cNvPr id="14" name="Donut 5">
            <a:extLst>
              <a:ext uri="{FF2B5EF4-FFF2-40B4-BE49-F238E27FC236}">
                <a16:creationId xmlns:a16="http://schemas.microsoft.com/office/drawing/2014/main" id="{6A50F345-3966-472D-A5B2-71B04B718275}"/>
              </a:ext>
            </a:extLst>
          </p:cNvPr>
          <p:cNvSpPr/>
          <p:nvPr/>
        </p:nvSpPr>
        <p:spPr>
          <a:xfrm>
            <a:off x="5122241" y="1139480"/>
            <a:ext cx="8380476" cy="8382114"/>
          </a:xfrm>
          <a:prstGeom prst="donut">
            <a:avLst>
              <a:gd name="adj" fmla="val 651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b="1">
                <a:solidFill>
                  <a:prstClr val="white"/>
                </a:solidFill>
                <a:latin typeface="Calibri" panose="020F0502020204030204"/>
              </a:rPr>
              <a:t>Policies</a:t>
            </a:r>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p:txBody>
      </p:sp>
      <p:sp>
        <p:nvSpPr>
          <p:cNvPr id="15" name="Donut 6">
            <a:extLst>
              <a:ext uri="{FF2B5EF4-FFF2-40B4-BE49-F238E27FC236}">
                <a16:creationId xmlns:a16="http://schemas.microsoft.com/office/drawing/2014/main" id="{6771419A-590F-407B-A8AB-A0BDA3167520}"/>
              </a:ext>
            </a:extLst>
          </p:cNvPr>
          <p:cNvSpPr/>
          <p:nvPr/>
        </p:nvSpPr>
        <p:spPr>
          <a:xfrm>
            <a:off x="4354145" y="374073"/>
            <a:ext cx="9916668" cy="9912927"/>
          </a:xfrm>
          <a:prstGeom prst="donut">
            <a:avLst>
              <a:gd name="adj" fmla="val 6512"/>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b="1">
                <a:solidFill>
                  <a:prstClr val="white"/>
                </a:solidFill>
                <a:latin typeface="Calibri" panose="020F0502020204030204"/>
              </a:rPr>
              <a:t>Politics</a:t>
            </a: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a:p>
            <a:pPr algn="ctr" defTabSz="1371600"/>
            <a:endParaRPr lang="en-US" sz="2700">
              <a:solidFill>
                <a:prstClr val="black"/>
              </a:solidFill>
              <a:latin typeface="Calibri" panose="020F0502020204030204"/>
            </a:endParaRPr>
          </a:p>
        </p:txBody>
      </p:sp>
      <p:sp>
        <p:nvSpPr>
          <p:cNvPr id="16" name="TextBox 15">
            <a:extLst>
              <a:ext uri="{FF2B5EF4-FFF2-40B4-BE49-F238E27FC236}">
                <a16:creationId xmlns:a16="http://schemas.microsoft.com/office/drawing/2014/main" id="{861064FA-D9DD-48A9-9653-F2E9CAFEAE9B}"/>
              </a:ext>
            </a:extLst>
          </p:cNvPr>
          <p:cNvSpPr txBox="1"/>
          <p:nvPr/>
        </p:nvSpPr>
        <p:spPr>
          <a:xfrm>
            <a:off x="8556200" y="2203556"/>
            <a:ext cx="1641423" cy="507831"/>
          </a:xfrm>
          <a:prstGeom prst="rect">
            <a:avLst/>
          </a:prstGeom>
          <a:noFill/>
        </p:spPr>
        <p:txBody>
          <a:bodyPr wrap="square" rtlCol="0">
            <a:spAutoFit/>
          </a:bodyPr>
          <a:lstStyle/>
          <a:p>
            <a:pPr defTabSz="1371600"/>
            <a:r>
              <a:rPr lang="en-US" sz="2700" b="1">
                <a:solidFill>
                  <a:prstClr val="white"/>
                </a:solidFill>
                <a:latin typeface="Calibri" panose="020F0502020204030204"/>
              </a:rPr>
              <a:t>Practices</a:t>
            </a:r>
          </a:p>
        </p:txBody>
      </p:sp>
    </p:spTree>
    <p:extLst>
      <p:ext uri="{BB962C8B-B14F-4D97-AF65-F5344CB8AC3E}">
        <p14:creationId xmlns:p14="http://schemas.microsoft.com/office/powerpoint/2010/main" val="260107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937A51-8FA5-45B7-AEDC-6CD92455BC5E}"/>
              </a:ext>
            </a:extLst>
          </p:cNvPr>
          <p:cNvSpPr>
            <a:spLocks noGrp="1"/>
          </p:cNvSpPr>
          <p:nvPr>
            <p:ph type="title"/>
          </p:nvPr>
        </p:nvSpPr>
        <p:spPr>
          <a:xfrm>
            <a:off x="1020725" y="2822760"/>
            <a:ext cx="16374139" cy="4431983"/>
          </a:xfrm>
        </p:spPr>
        <p:txBody>
          <a:bodyPr/>
          <a:lstStyle/>
          <a:p>
            <a:pPr algn="ctr"/>
            <a:r>
              <a:rPr lang="en-US" sz="7200" b="1" kern="1200">
                <a:solidFill>
                  <a:srgbClr val="3693D5"/>
                </a:solidFill>
                <a:latin typeface="Charter Roman" charset="0"/>
              </a:rPr>
              <a:t>Goal:  Measure and highlight the key drivers of learning outcomes</a:t>
            </a:r>
            <a:br>
              <a:rPr lang="en-US" sz="7200" b="1" kern="1200">
                <a:solidFill>
                  <a:srgbClr val="3693D5"/>
                </a:solidFill>
                <a:latin typeface="Charter Roman" charset="0"/>
              </a:rPr>
            </a:br>
            <a:endParaRPr lang="en-US" sz="7200" b="1" kern="1200">
              <a:solidFill>
                <a:srgbClr val="3693D5"/>
              </a:solidFill>
              <a:latin typeface="Charter Roman" charset="0"/>
            </a:endParaRPr>
          </a:p>
        </p:txBody>
      </p:sp>
      <p:pic>
        <p:nvPicPr>
          <p:cNvPr id="3" name="Picture 2">
            <a:extLst>
              <a:ext uri="{FF2B5EF4-FFF2-40B4-BE49-F238E27FC236}">
                <a16:creationId xmlns:a16="http://schemas.microsoft.com/office/drawing/2014/main" id="{0B8A577E-55DC-4579-96B9-9B22387B710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38853"/>
            <a:ext cx="18287999" cy="1048148"/>
          </a:xfrm>
          <a:prstGeom prst="rect">
            <a:avLst/>
          </a:prstGeom>
          <a:noFill/>
        </p:spPr>
      </p:pic>
    </p:spTree>
    <p:extLst>
      <p:ext uri="{BB962C8B-B14F-4D97-AF65-F5344CB8AC3E}">
        <p14:creationId xmlns:p14="http://schemas.microsoft.com/office/powerpoint/2010/main" val="3201508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7BAEA1-F8DF-4706-AC55-F55979BF89C6}"/>
              </a:ext>
            </a:extLst>
          </p:cNvPr>
          <p:cNvPicPr>
            <a:picLocks noChangeAspect="1"/>
          </p:cNvPicPr>
          <p:nvPr/>
        </p:nvPicPr>
        <p:blipFill>
          <a:blip r:embed="rId3"/>
          <a:stretch>
            <a:fillRect/>
          </a:stretch>
        </p:blipFill>
        <p:spPr>
          <a:xfrm>
            <a:off x="13871796" y="7268404"/>
            <a:ext cx="2797353" cy="1145258"/>
          </a:xfrm>
          <a:prstGeom prst="rect">
            <a:avLst/>
          </a:prstGeom>
        </p:spPr>
      </p:pic>
      <p:pic>
        <p:nvPicPr>
          <p:cNvPr id="4" name="Picture 3" descr="A picture containing toy, person, table, skiing&#10;&#10;Description automatically generated">
            <a:extLst>
              <a:ext uri="{FF2B5EF4-FFF2-40B4-BE49-F238E27FC236}">
                <a16:creationId xmlns:a16="http://schemas.microsoft.com/office/drawing/2014/main" id="{DC50EE6D-E98F-4941-B334-33E623A93F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2" y="33533"/>
            <a:ext cx="7813937" cy="10253469"/>
          </a:xfrm>
          <a:prstGeom prst="rect">
            <a:avLst/>
          </a:prstGeom>
        </p:spPr>
      </p:pic>
      <p:pic>
        <p:nvPicPr>
          <p:cNvPr id="7" name="Picture 6">
            <a:extLst>
              <a:ext uri="{FF2B5EF4-FFF2-40B4-BE49-F238E27FC236}">
                <a16:creationId xmlns:a16="http://schemas.microsoft.com/office/drawing/2014/main" id="{6A5943C5-4F00-4B67-9A5F-EA7DEABFF82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 y="9238855"/>
            <a:ext cx="18287999" cy="1048148"/>
          </a:xfrm>
          <a:prstGeom prst="rect">
            <a:avLst/>
          </a:prstGeom>
          <a:noFill/>
        </p:spPr>
      </p:pic>
      <p:pic>
        <p:nvPicPr>
          <p:cNvPr id="8" name="Picture 7">
            <a:extLst>
              <a:ext uri="{FF2B5EF4-FFF2-40B4-BE49-F238E27FC236}">
                <a16:creationId xmlns:a16="http://schemas.microsoft.com/office/drawing/2014/main" id="{A430092A-3797-4868-8ACA-645057D0E58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8329026" y="7510659"/>
            <a:ext cx="3712200" cy="664866"/>
          </a:xfrm>
          <a:prstGeom prst="rect">
            <a:avLst/>
          </a:prstGeom>
          <a:noFill/>
          <a:ln>
            <a:noFill/>
          </a:ln>
        </p:spPr>
      </p:pic>
      <p:sp>
        <p:nvSpPr>
          <p:cNvPr id="9" name="Subtitle 2">
            <a:extLst>
              <a:ext uri="{FF2B5EF4-FFF2-40B4-BE49-F238E27FC236}">
                <a16:creationId xmlns:a16="http://schemas.microsoft.com/office/drawing/2014/main" id="{A55FBDDD-4382-45FA-A24A-9F2A0E769A43}"/>
              </a:ext>
            </a:extLst>
          </p:cNvPr>
          <p:cNvSpPr txBox="1">
            <a:spLocks/>
          </p:cNvSpPr>
          <p:nvPr/>
        </p:nvSpPr>
        <p:spPr>
          <a:xfrm>
            <a:off x="5836901" y="2169496"/>
            <a:ext cx="11707466" cy="3124208"/>
          </a:xfrm>
          <a:prstGeom prst="rect">
            <a:avLst/>
          </a:prstGeom>
        </p:spPr>
        <p:txBody>
          <a:bodyPr vert="horz" lIns="137160" tIns="68580" rIns="137160" bIns="6858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1371600">
              <a:spcBef>
                <a:spcPts val="1500"/>
              </a:spcBef>
            </a:pPr>
            <a:endParaRPr lang="en-US" sz="3600">
              <a:solidFill>
                <a:prstClr val="black"/>
              </a:solidFill>
              <a:latin typeface="Calibri" panose="020F0502020204030204"/>
            </a:endParaRPr>
          </a:p>
          <a:p>
            <a:pPr defTabSz="1371600">
              <a:spcBef>
                <a:spcPts val="1500"/>
              </a:spcBef>
            </a:pPr>
            <a:endParaRPr lang="en-US" sz="3600" b="1">
              <a:solidFill>
                <a:prstClr val="black"/>
              </a:solidFill>
              <a:latin typeface="Calibri" panose="020F0502020204030204"/>
            </a:endParaRPr>
          </a:p>
          <a:p>
            <a:pPr defTabSz="1371600">
              <a:spcBef>
                <a:spcPts val="1500"/>
              </a:spcBef>
            </a:pPr>
            <a:r>
              <a:rPr lang="en-US" sz="12000" b="1">
                <a:solidFill>
                  <a:srgbClr val="002060"/>
                </a:solidFill>
                <a:latin typeface="Calibri" panose="020F0502020204030204"/>
              </a:rPr>
              <a:t>Thank you!</a:t>
            </a:r>
          </a:p>
          <a:p>
            <a:pPr defTabSz="1371600">
              <a:spcBef>
                <a:spcPts val="1500"/>
              </a:spcBef>
            </a:pPr>
            <a:endParaRPr lang="en-US" sz="3600">
              <a:solidFill>
                <a:prstClr val="black"/>
              </a:solidFill>
              <a:latin typeface="Calibri" panose="020F0502020204030204"/>
            </a:endParaRPr>
          </a:p>
        </p:txBody>
      </p:sp>
    </p:spTree>
    <p:extLst>
      <p:ext uri="{BB962C8B-B14F-4D97-AF65-F5344CB8AC3E}">
        <p14:creationId xmlns:p14="http://schemas.microsoft.com/office/powerpoint/2010/main" val="88201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A233-AA04-0846-BCBF-07C0A4ACDA9F}"/>
              </a:ext>
            </a:extLst>
          </p:cNvPr>
          <p:cNvSpPr>
            <a:spLocks noGrp="1"/>
          </p:cNvSpPr>
          <p:nvPr>
            <p:ph type="title"/>
          </p:nvPr>
        </p:nvSpPr>
        <p:spPr>
          <a:xfrm>
            <a:off x="1257300" y="4149328"/>
            <a:ext cx="15773400" cy="1988345"/>
          </a:xfrm>
        </p:spPr>
        <p:txBody>
          <a:bodyPr/>
          <a:lstStyle/>
          <a:p>
            <a:r>
              <a:rPr lang="en-US" b="1">
                <a:solidFill>
                  <a:schemeClr val="accent1">
                    <a:lumMod val="50000"/>
                  </a:schemeClr>
                </a:solidFill>
                <a:latin typeface="Charter Roman"/>
              </a:rPr>
              <a:t>Our Framework</a:t>
            </a:r>
          </a:p>
        </p:txBody>
      </p:sp>
      <p:pic>
        <p:nvPicPr>
          <p:cNvPr id="3" name="Picture 2">
            <a:extLst>
              <a:ext uri="{FF2B5EF4-FFF2-40B4-BE49-F238E27FC236}">
                <a16:creationId xmlns:a16="http://schemas.microsoft.com/office/drawing/2014/main" id="{73DAD8A9-2BB7-43EE-89D7-E72BD93B04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38853"/>
            <a:ext cx="18287999" cy="1048148"/>
          </a:xfrm>
          <a:prstGeom prst="rect">
            <a:avLst/>
          </a:prstGeom>
          <a:noFill/>
        </p:spPr>
      </p:pic>
    </p:spTree>
    <p:extLst>
      <p:ext uri="{BB962C8B-B14F-4D97-AF65-F5344CB8AC3E}">
        <p14:creationId xmlns:p14="http://schemas.microsoft.com/office/powerpoint/2010/main" val="2501744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4D642E-71AE-482D-A81B-85CAAAB3CBD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238853"/>
            <a:ext cx="18287999" cy="1048148"/>
          </a:xfrm>
          <a:prstGeom prst="rect">
            <a:avLst/>
          </a:prstGeom>
          <a:noFill/>
        </p:spPr>
      </p:pic>
      <p:sp>
        <p:nvSpPr>
          <p:cNvPr id="45" name="TextBox 44">
            <a:extLst>
              <a:ext uri="{FF2B5EF4-FFF2-40B4-BE49-F238E27FC236}">
                <a16:creationId xmlns:a16="http://schemas.microsoft.com/office/drawing/2014/main" id="{08A85C38-3E79-47FD-98F4-C349C5A9C3DF}"/>
              </a:ext>
            </a:extLst>
          </p:cNvPr>
          <p:cNvSpPr txBox="1"/>
          <p:nvPr/>
        </p:nvSpPr>
        <p:spPr>
          <a:xfrm>
            <a:off x="2968365" y="2481614"/>
            <a:ext cx="3235817" cy="2062103"/>
          </a:xfrm>
          <a:prstGeom prst="rect">
            <a:avLst/>
          </a:prstGeom>
          <a:noFill/>
        </p:spPr>
        <p:txBody>
          <a:bodyPr wrap="square" rtlCol="0">
            <a:spAutoFit/>
          </a:bodyPr>
          <a:lstStyle/>
          <a:p>
            <a:pPr algn="ctr"/>
            <a:r>
              <a:rPr lang="en-US" sz="3200" b="1">
                <a:solidFill>
                  <a:srgbClr val="3693D5"/>
                </a:solidFill>
                <a:latin typeface="Charter Roman" charset="0"/>
                <a:ea typeface="Charter Roman" charset="0"/>
                <a:cs typeface="Charter Roman" charset="0"/>
              </a:rPr>
              <a:t>World Development Report 2018 (WDR)</a:t>
            </a:r>
          </a:p>
        </p:txBody>
      </p:sp>
      <p:pic>
        <p:nvPicPr>
          <p:cNvPr id="8" name="Picture 7">
            <a:extLst>
              <a:ext uri="{FF2B5EF4-FFF2-40B4-BE49-F238E27FC236}">
                <a16:creationId xmlns:a16="http://schemas.microsoft.com/office/drawing/2014/main" id="{475EA883-A887-45A5-8FAD-6D63ABE7967C}"/>
              </a:ext>
            </a:extLst>
          </p:cNvPr>
          <p:cNvPicPr>
            <a:picLocks noChangeAspect="1"/>
          </p:cNvPicPr>
          <p:nvPr/>
        </p:nvPicPr>
        <p:blipFill>
          <a:blip r:embed="rId4"/>
          <a:stretch>
            <a:fillRect/>
          </a:stretch>
        </p:blipFill>
        <p:spPr>
          <a:xfrm>
            <a:off x="7409792" y="1454175"/>
            <a:ext cx="5937162" cy="7784678"/>
          </a:xfrm>
          <a:prstGeom prst="rect">
            <a:avLst/>
          </a:prstGeom>
        </p:spPr>
      </p:pic>
      <p:sp>
        <p:nvSpPr>
          <p:cNvPr id="9" name="object 3">
            <a:extLst>
              <a:ext uri="{FF2B5EF4-FFF2-40B4-BE49-F238E27FC236}">
                <a16:creationId xmlns:a16="http://schemas.microsoft.com/office/drawing/2014/main" id="{180D6F97-1F66-4B65-A35E-286C56FDB909}"/>
              </a:ext>
            </a:extLst>
          </p:cNvPr>
          <p:cNvSpPr txBox="1">
            <a:spLocks noGrp="1"/>
          </p:cNvSpPr>
          <p:nvPr>
            <p:ph type="title"/>
          </p:nvPr>
        </p:nvSpPr>
        <p:spPr>
          <a:xfrm>
            <a:off x="674782" y="406029"/>
            <a:ext cx="16938434" cy="665118"/>
          </a:xfrm>
          <a:prstGeom prst="rect">
            <a:avLst/>
          </a:prstGeom>
        </p:spPr>
        <p:txBody>
          <a:bodyPr vert="horz" wrap="square" lIns="0" tIns="3175" rIns="0" bIns="0" rtlCol="0">
            <a:spAutoFit/>
          </a:bodyPr>
          <a:lstStyle/>
          <a:p>
            <a:pPr marL="12700" marR="5080" algn="ctr">
              <a:lnSpc>
                <a:spcPct val="101200"/>
              </a:lnSpc>
              <a:spcBef>
                <a:spcPts val="25"/>
              </a:spcBef>
            </a:pPr>
            <a:r>
              <a:rPr lang="en-US" sz="4400" b="1" spc="185">
                <a:solidFill>
                  <a:srgbClr val="122D7D"/>
                </a:solidFill>
                <a:latin typeface="Charter Roman"/>
                <a:cs typeface="Tahoma"/>
              </a:rPr>
              <a:t>Our Framework</a:t>
            </a:r>
            <a:endParaRPr lang="en-US" sz="3200" b="1">
              <a:latin typeface="Charter Roman"/>
              <a:cs typeface="Tahoma"/>
            </a:endParaRPr>
          </a:p>
        </p:txBody>
      </p:sp>
      <p:pic>
        <p:nvPicPr>
          <p:cNvPr id="3" name="Picture 2">
            <a:extLst>
              <a:ext uri="{FF2B5EF4-FFF2-40B4-BE49-F238E27FC236}">
                <a16:creationId xmlns:a16="http://schemas.microsoft.com/office/drawing/2014/main" id="{C0C64811-B360-4309-A49F-B04AB12AF0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78948" y="4311766"/>
            <a:ext cx="3277057" cy="4544059"/>
          </a:xfrm>
          <a:prstGeom prst="rect">
            <a:avLst/>
          </a:prstGeom>
        </p:spPr>
      </p:pic>
      <p:sp>
        <p:nvSpPr>
          <p:cNvPr id="10" name="TextBox 9">
            <a:extLst>
              <a:ext uri="{FF2B5EF4-FFF2-40B4-BE49-F238E27FC236}">
                <a16:creationId xmlns:a16="http://schemas.microsoft.com/office/drawing/2014/main" id="{A6D5C214-28DC-439D-9CD9-1CE3F148A553}"/>
              </a:ext>
            </a:extLst>
          </p:cNvPr>
          <p:cNvSpPr txBox="1"/>
          <p:nvPr/>
        </p:nvSpPr>
        <p:spPr>
          <a:xfrm>
            <a:off x="2968365" y="5954185"/>
            <a:ext cx="3235817" cy="1569660"/>
          </a:xfrm>
          <a:prstGeom prst="rect">
            <a:avLst/>
          </a:prstGeom>
          <a:noFill/>
        </p:spPr>
        <p:txBody>
          <a:bodyPr wrap="square" rtlCol="0">
            <a:spAutoFit/>
          </a:bodyPr>
          <a:lstStyle/>
          <a:p>
            <a:pPr algn="ctr"/>
            <a:r>
              <a:rPr lang="en-US" sz="3200" b="1">
                <a:solidFill>
                  <a:srgbClr val="0070C0"/>
                </a:solidFill>
                <a:latin typeface="Charter Roman" charset="0"/>
                <a:ea typeface="Charter Roman" charset="0"/>
                <a:cs typeface="Charter Roman" charset="0"/>
              </a:rPr>
              <a:t>Future of Learning </a:t>
            </a:r>
          </a:p>
          <a:p>
            <a:pPr algn="ctr"/>
            <a:r>
              <a:rPr lang="en-US" sz="3200" b="1">
                <a:solidFill>
                  <a:srgbClr val="0070C0"/>
                </a:solidFill>
                <a:latin typeface="Charter Roman" charset="0"/>
                <a:ea typeface="Charter Roman" charset="0"/>
                <a:cs typeface="Charter Roman" charset="0"/>
              </a:rPr>
              <a:t>2020</a:t>
            </a:r>
          </a:p>
        </p:txBody>
      </p:sp>
    </p:spTree>
    <p:extLst>
      <p:ext uri="{BB962C8B-B14F-4D97-AF65-F5344CB8AC3E}">
        <p14:creationId xmlns:p14="http://schemas.microsoft.com/office/powerpoint/2010/main" val="164507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030" y="1723530"/>
            <a:ext cx="7200900" cy="7200900"/>
          </a:xfrm>
          <a:prstGeom prst="rect">
            <a:avLst/>
          </a:prstGeom>
        </p:spPr>
      </p:pic>
      <p:pic>
        <p:nvPicPr>
          <p:cNvPr id="3" name="Picture 2">
            <a:extLst>
              <a:ext uri="{FF2B5EF4-FFF2-40B4-BE49-F238E27FC236}">
                <a16:creationId xmlns:a16="http://schemas.microsoft.com/office/drawing/2014/main" id="{385311DA-3027-43BA-A877-A8D69798EB4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9238853"/>
            <a:ext cx="18287999" cy="1048148"/>
          </a:xfrm>
          <a:prstGeom prst="rect">
            <a:avLst/>
          </a:prstGeom>
          <a:noFill/>
        </p:spPr>
      </p:pic>
    </p:spTree>
    <p:extLst>
      <p:ext uri="{BB962C8B-B14F-4D97-AF65-F5344CB8AC3E}">
        <p14:creationId xmlns:p14="http://schemas.microsoft.com/office/powerpoint/2010/main" val="1018165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030" y="1723530"/>
            <a:ext cx="7200900" cy="7200900"/>
          </a:xfrm>
          <a:prstGeom prst="rect">
            <a:avLst/>
          </a:prstGeom>
        </p:spPr>
      </p:pic>
      <p:pic>
        <p:nvPicPr>
          <p:cNvPr id="3" name="Picture 2">
            <a:extLst>
              <a:ext uri="{FF2B5EF4-FFF2-40B4-BE49-F238E27FC236}">
                <a16:creationId xmlns:a16="http://schemas.microsoft.com/office/drawing/2014/main" id="{DB1CC530-3A4A-4710-8489-2639CCE671C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9238853"/>
            <a:ext cx="18287999" cy="1048148"/>
          </a:xfrm>
          <a:prstGeom prst="rect">
            <a:avLst/>
          </a:prstGeom>
          <a:noFill/>
        </p:spPr>
      </p:pic>
    </p:spTree>
    <p:extLst>
      <p:ext uri="{BB962C8B-B14F-4D97-AF65-F5344CB8AC3E}">
        <p14:creationId xmlns:p14="http://schemas.microsoft.com/office/powerpoint/2010/main" val="1381877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22D7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C5D6732096BF84CB57D9A5A5E0B29E2" ma:contentTypeVersion="12" ma:contentTypeDescription="Create a new document." ma:contentTypeScope="" ma:versionID="66c14cb294dafc3c25b005ae534895dd">
  <xsd:schema xmlns:xsd="http://www.w3.org/2001/XMLSchema" xmlns:xs="http://www.w3.org/2001/XMLSchema" xmlns:p="http://schemas.microsoft.com/office/2006/metadata/properties" xmlns:ns3="39f8c100-8e87-49da-a585-131185b584e4" xmlns:ns4="df5f8f69-aec0-4c70-aa6f-f23b2a901b75" targetNamespace="http://schemas.microsoft.com/office/2006/metadata/properties" ma:root="true" ma:fieldsID="39a2aae944da8ec878c4bd847596684a" ns3:_="" ns4:_="">
    <xsd:import namespace="39f8c100-8e87-49da-a585-131185b584e4"/>
    <xsd:import namespace="df5f8f69-aec0-4c70-aa6f-f23b2a901b7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AutoKeyPoints" minOccurs="0"/>
                <xsd:element ref="ns3:MediaServiceKeyPoint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f8c100-8e87-49da-a585-131185b584e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5f8f69-aec0-4c70-aa6f-f23b2a901b75"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SharingHintHash" ma:index="12"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81FE9E6-02F5-4F15-ACFA-E96B5C45F75F}">
  <ds:schemaRefs>
    <ds:schemaRef ds:uri="http://schemas.microsoft.com/sharepoint/v3/contenttype/forms"/>
  </ds:schemaRefs>
</ds:datastoreItem>
</file>

<file path=customXml/itemProps2.xml><?xml version="1.0" encoding="utf-8"?>
<ds:datastoreItem xmlns:ds="http://schemas.openxmlformats.org/officeDocument/2006/customXml" ds:itemID="{9D1F6E29-D271-47F0-8776-6C6FC0EA2957}">
  <ds:schemaRefs>
    <ds:schemaRef ds:uri="39f8c100-8e87-49da-a585-131185b584e4"/>
    <ds:schemaRef ds:uri="df5f8f69-aec0-4c70-aa6f-f23b2a901b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7BAB31D-1138-46D9-8FA7-DD1677817F3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5835</Words>
  <Application>Microsoft Office PowerPoint</Application>
  <PresentationFormat>Custom</PresentationFormat>
  <Paragraphs>1123</Paragraphs>
  <Slides>50</Slides>
  <Notes>50</Notes>
  <HiddenSlides>0</HiddenSlides>
  <MMClips>0</MMClips>
  <ScaleCrop>false</ScaleCrop>
  <HeadingPairs>
    <vt:vector size="4" baseType="variant">
      <vt:variant>
        <vt:lpstr>Theme</vt:lpstr>
      </vt:variant>
      <vt:variant>
        <vt:i4>3</vt:i4>
      </vt:variant>
      <vt:variant>
        <vt:lpstr>Slide Titles</vt:lpstr>
      </vt:variant>
      <vt:variant>
        <vt:i4>50</vt:i4>
      </vt:variant>
    </vt:vector>
  </HeadingPairs>
  <TitlesOfParts>
    <vt:vector size="53" baseType="lpstr">
      <vt:lpstr>Office Theme</vt:lpstr>
      <vt:lpstr>1_Office Theme</vt:lpstr>
      <vt:lpstr>2_Office Theme</vt:lpstr>
      <vt:lpstr>PowerPoint Presentation</vt:lpstr>
      <vt:lpstr>PowerPoint Presentation</vt:lpstr>
      <vt:lpstr>PowerPoint Presentation</vt:lpstr>
      <vt:lpstr>PowerPoint Presentation</vt:lpstr>
      <vt:lpstr>Goal:  Measure and highlight the key drivers of learning outcomes </vt:lpstr>
      <vt:lpstr>Our Framework</vt:lpstr>
      <vt:lpstr>Our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Methodology </vt:lpstr>
      <vt:lpstr>Filling in the Global Education Policy Dashboard by</vt:lpstr>
      <vt:lpstr>PowerPoint Presentation</vt:lpstr>
      <vt:lpstr>PowerPoint Presentation</vt:lpstr>
      <vt:lpstr>PowerPoint Presentation</vt:lpstr>
      <vt:lpstr>While also leveraging innovations</vt:lpstr>
      <vt:lpstr>While also leveraging innovations</vt:lpstr>
      <vt:lpstr>While also leveraging innovations</vt:lpstr>
      <vt:lpstr>While also leveraging innovations</vt:lpstr>
      <vt:lpstr>While also leveraging innovations</vt:lpstr>
      <vt:lpstr>The benefits of streamlining and combining the surveys</vt:lpstr>
      <vt:lpstr>A Brief Introduction to the GEPD Data</vt:lpstr>
      <vt:lpstr>Where we are</vt:lpstr>
      <vt:lpstr>Comprehensive and streamlined instruments</vt:lpstr>
      <vt:lpstr>PowerPoint Presentation</vt:lpstr>
      <vt:lpstr>Peru case - Shining light on learning and its drivers</vt:lpstr>
      <vt:lpstr>Peru case - Shining light on learning and its drivers</vt:lpstr>
      <vt:lpstr>Jordan case - Shining light on learning and its drivers</vt:lpstr>
      <vt:lpstr>PowerPoint Presentation</vt:lpstr>
      <vt:lpstr>PowerPoint Presentation</vt:lpstr>
      <vt:lpstr>PowerPoint Presentation</vt:lpstr>
      <vt:lpstr>PowerPoint Presentation</vt:lpstr>
      <vt:lpstr>De jure and de facto measures allow for measuring implementation gaps</vt:lpstr>
      <vt:lpstr>Understanding the Political and Bureaucratic Capacity of the system</vt:lpstr>
      <vt:lpstr>PowerPoint Presentation</vt:lpstr>
      <vt:lpstr>PowerPoint Presentation</vt:lpstr>
      <vt:lpstr>Allowing for a deeper understanding of the relationships between school-level factors and learning</vt:lpstr>
      <vt:lpstr>How countries can benefit</vt:lpstr>
      <vt:lpstr>GEPD Resources Available</vt:lpstr>
      <vt:lpstr>A user-friendly website to host data and resources  www.EducationPolicyDashboard.org</vt:lpstr>
      <vt:lpstr>A suite of technical resources to understand and use the GEPD</vt:lpstr>
      <vt:lpstr>Result of a collaboration across many teams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Education Policy Dashboard</dc:title>
  <dc:creator>Sergio Venegas Marin;mcarnelli@worldbank.org</dc:creator>
  <cp:lastModifiedBy>Sergio Venegas Marin</cp:lastModifiedBy>
  <cp:revision>2</cp:revision>
  <dcterms:created xsi:type="dcterms:W3CDTF">2019-12-11T03:43:36Z</dcterms:created>
  <dcterms:modified xsi:type="dcterms:W3CDTF">2023-11-20T16:04:01Z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0x0101003C5D6732096BF84CB57D9A5A5E0B29E2</vt:lpwstr>
  </property>
</Properties>
</file>